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48" r:id="rId2"/>
    <p:sldMasterId id="2147483661" r:id="rId3"/>
  </p:sldMasterIdLst>
  <p:notesMasterIdLst>
    <p:notesMasterId r:id="rId25"/>
  </p:notesMasterIdLst>
  <p:sldIdLst>
    <p:sldId id="281" r:id="rId4"/>
    <p:sldId id="327" r:id="rId5"/>
    <p:sldId id="342" r:id="rId6"/>
    <p:sldId id="287" r:id="rId7"/>
    <p:sldId id="354" r:id="rId8"/>
    <p:sldId id="346" r:id="rId9"/>
    <p:sldId id="351" r:id="rId10"/>
    <p:sldId id="355" r:id="rId11"/>
    <p:sldId id="356" r:id="rId12"/>
    <p:sldId id="359" r:id="rId13"/>
    <p:sldId id="357" r:id="rId14"/>
    <p:sldId id="358" r:id="rId15"/>
    <p:sldId id="360" r:id="rId16"/>
    <p:sldId id="361" r:id="rId17"/>
    <p:sldId id="347" r:id="rId18"/>
    <p:sldId id="352" r:id="rId19"/>
    <p:sldId id="348" r:id="rId20"/>
    <p:sldId id="328" r:id="rId21"/>
    <p:sldId id="349" r:id="rId22"/>
    <p:sldId id="350" r:id="rId23"/>
    <p:sldId id="33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4F1657-4F82-5703-0550-362DA8B2083E}" name="Mani Surapathi" initials="MS" userId="S::msurapathi1@student.gsu.edu::130c7fd5-f0c7-47f5-807e-6ad5324028e4" providerId="AD"/>
  <p188:author id="{089B83FB-5A8A-5219-B5FF-B9397CE24F95}" name="Sai Charanya Ponnala" initials="SCP" userId="S::sponnala1@student.gsu.edu::623dd0ee-53a5-4e21-9669-fa17b85115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13A"/>
    <a:srgbClr val="F57E5D"/>
    <a:srgbClr val="F0853A"/>
    <a:srgbClr val="ED6F15"/>
    <a:srgbClr val="29C3E6"/>
    <a:srgbClr val="23D6D9"/>
    <a:srgbClr val="3374A3"/>
    <a:srgbClr val="068E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1CBB3-EC61-4544-80BC-757C97B7BB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AD7C082-7F93-4C82-8272-AC36DF977707}">
      <dgm:prSet/>
      <dgm:spPr/>
      <dgm:t>
        <a:bodyPr/>
        <a:lstStyle/>
        <a:p>
          <a:pPr>
            <a:lnSpc>
              <a:spcPct val="100000"/>
            </a:lnSpc>
          </a:pPr>
          <a:r>
            <a:rPr lang="en-GB" b="1" dirty="0"/>
            <a:t>Data Pre-processing &amp; Exploratory </a:t>
          </a:r>
          <a:r>
            <a:rPr lang="en-GB" b="1" dirty="0">
              <a:latin typeface="Arial" panose="020B0604020202020204"/>
            </a:rPr>
            <a:t>analysis</a:t>
          </a:r>
          <a:endParaRPr lang="en-US" dirty="0"/>
        </a:p>
      </dgm:t>
    </dgm:pt>
    <dgm:pt modelId="{11A4BF68-5FCA-4A4F-A746-BCBFB3B66BF7}" type="parTrans" cxnId="{B63017DC-5FC0-4BB1-9BCF-1C62DCBCCEA6}">
      <dgm:prSet/>
      <dgm:spPr/>
      <dgm:t>
        <a:bodyPr/>
        <a:lstStyle/>
        <a:p>
          <a:endParaRPr lang="en-US"/>
        </a:p>
      </dgm:t>
    </dgm:pt>
    <dgm:pt modelId="{E78399D0-C5A7-4C3E-9BA3-9CB32B01DC4F}" type="sibTrans" cxnId="{B63017DC-5FC0-4BB1-9BCF-1C62DCBCCEA6}">
      <dgm:prSet/>
      <dgm:spPr/>
      <dgm:t>
        <a:bodyPr/>
        <a:lstStyle/>
        <a:p>
          <a:endParaRPr lang="en-US"/>
        </a:p>
      </dgm:t>
    </dgm:pt>
    <dgm:pt modelId="{9A4EE7C3-ED55-C546-8D77-A0356CCAA652}">
      <dgm:prSet/>
      <dgm:spPr/>
      <dgm:t>
        <a:bodyPr/>
        <a:lstStyle/>
        <a:p>
          <a:pPr>
            <a:lnSpc>
              <a:spcPct val="100000"/>
            </a:lnSpc>
          </a:pPr>
          <a:r>
            <a:rPr lang="en-US" b="1" dirty="0"/>
            <a:t>Results and Evaluation</a:t>
          </a:r>
        </a:p>
      </dgm:t>
    </dgm:pt>
    <dgm:pt modelId="{1866EE80-EADA-B545-8BD1-06A397362AEA}" type="parTrans" cxnId="{AE9A09E0-52CA-FB44-92EB-B492CCDE6681}">
      <dgm:prSet/>
      <dgm:spPr/>
      <dgm:t>
        <a:bodyPr/>
        <a:lstStyle/>
        <a:p>
          <a:endParaRPr lang="en-GB"/>
        </a:p>
      </dgm:t>
    </dgm:pt>
    <dgm:pt modelId="{41B73C30-95E2-C242-8440-A23C279B7D13}" type="sibTrans" cxnId="{AE9A09E0-52CA-FB44-92EB-B492CCDE6681}">
      <dgm:prSet/>
      <dgm:spPr/>
      <dgm:t>
        <a:bodyPr/>
        <a:lstStyle/>
        <a:p>
          <a:endParaRPr lang="en-GB"/>
        </a:p>
      </dgm:t>
    </dgm:pt>
    <dgm:pt modelId="{52DC8CE8-005A-4472-8E6F-91F8992DE012}">
      <dgm:prSet phldr="0"/>
      <dgm:spPr/>
      <dgm:t>
        <a:bodyPr/>
        <a:lstStyle/>
        <a:p>
          <a:pPr>
            <a:lnSpc>
              <a:spcPct val="100000"/>
            </a:lnSpc>
          </a:pPr>
          <a:r>
            <a:rPr lang="en-US" b="1" dirty="0"/>
            <a:t>Problem Statement and Objective</a:t>
          </a:r>
          <a:endParaRPr lang="en-US" dirty="0"/>
        </a:p>
      </dgm:t>
    </dgm:pt>
    <dgm:pt modelId="{5230A9CA-87BC-49EF-B693-897BFDC12A22}" type="parTrans" cxnId="{F63C547C-0DB9-46CF-8767-29BDB1023AD2}">
      <dgm:prSet/>
      <dgm:spPr/>
      <dgm:t>
        <a:bodyPr/>
        <a:lstStyle/>
        <a:p>
          <a:endParaRPr lang="en-GB"/>
        </a:p>
      </dgm:t>
    </dgm:pt>
    <dgm:pt modelId="{68E36654-273F-472B-853B-4A2BE7F6E0EC}" type="sibTrans" cxnId="{F63C547C-0DB9-46CF-8767-29BDB1023AD2}">
      <dgm:prSet/>
      <dgm:spPr/>
      <dgm:t>
        <a:bodyPr/>
        <a:lstStyle/>
        <a:p>
          <a:endParaRPr lang="en-GB"/>
        </a:p>
      </dgm:t>
    </dgm:pt>
    <dgm:pt modelId="{33A5FABB-65C0-44F0-92F6-52027E7A9F35}">
      <dgm:prSet phldr="0"/>
      <dgm:spPr/>
      <dgm:t>
        <a:bodyPr/>
        <a:lstStyle/>
        <a:p>
          <a:pPr>
            <a:lnSpc>
              <a:spcPct val="100000"/>
            </a:lnSpc>
          </a:pPr>
          <a:r>
            <a:rPr lang="en-US" b="1" dirty="0">
              <a:latin typeface="Arial" panose="020B0604020202020204"/>
            </a:rPr>
            <a:t>Algorithms, Analysis, and Implementations </a:t>
          </a:r>
          <a:endParaRPr lang="en-US" dirty="0"/>
        </a:p>
      </dgm:t>
    </dgm:pt>
    <dgm:pt modelId="{03947728-A246-432E-8354-D28FF960296D}" type="parTrans" cxnId="{E1AD30FF-73B6-4324-9780-3D40EF921579}">
      <dgm:prSet/>
      <dgm:spPr/>
      <dgm:t>
        <a:bodyPr/>
        <a:lstStyle/>
        <a:p>
          <a:endParaRPr lang="en-GB"/>
        </a:p>
      </dgm:t>
    </dgm:pt>
    <dgm:pt modelId="{2106FD0E-BBC2-47B2-946E-41764B3326A2}" type="sibTrans" cxnId="{E1AD30FF-73B6-4324-9780-3D40EF921579}">
      <dgm:prSet/>
      <dgm:spPr/>
      <dgm:t>
        <a:bodyPr/>
        <a:lstStyle/>
        <a:p>
          <a:endParaRPr lang="en-GB"/>
        </a:p>
      </dgm:t>
    </dgm:pt>
    <dgm:pt modelId="{617CAF3D-6456-4C8E-993C-3060CAFD5433}">
      <dgm:prSet phldr="0"/>
      <dgm:spPr/>
      <dgm:t>
        <a:bodyPr/>
        <a:lstStyle/>
        <a:p>
          <a:pPr>
            <a:lnSpc>
              <a:spcPct val="100000"/>
            </a:lnSpc>
          </a:pPr>
          <a:r>
            <a:rPr lang="en-US" b="1" dirty="0"/>
            <a:t>Conclusions</a:t>
          </a:r>
          <a:r>
            <a:rPr lang="en-US" dirty="0">
              <a:latin typeface="Arial" panose="020B0604020202020204"/>
            </a:rPr>
            <a:t> </a:t>
          </a:r>
          <a:endParaRPr lang="en-US" dirty="0"/>
        </a:p>
      </dgm:t>
    </dgm:pt>
    <dgm:pt modelId="{035C7AAA-4463-4291-AC78-297112A39C1E}" type="parTrans" cxnId="{A7D6EB0E-ED84-4494-A150-78180DC6FAD0}">
      <dgm:prSet/>
      <dgm:spPr/>
      <dgm:t>
        <a:bodyPr/>
        <a:lstStyle/>
        <a:p>
          <a:endParaRPr lang="en-GB"/>
        </a:p>
      </dgm:t>
    </dgm:pt>
    <dgm:pt modelId="{807BD444-B79F-4930-9535-392D83947396}" type="sibTrans" cxnId="{A7D6EB0E-ED84-4494-A150-78180DC6FAD0}">
      <dgm:prSet/>
      <dgm:spPr/>
      <dgm:t>
        <a:bodyPr/>
        <a:lstStyle/>
        <a:p>
          <a:endParaRPr lang="en-GB"/>
        </a:p>
      </dgm:t>
    </dgm:pt>
    <dgm:pt modelId="{EE4D3E2E-7396-41EE-9F01-379AADF95963}" type="pres">
      <dgm:prSet presAssocID="{A281CBB3-EC61-4544-80BC-757C97B7BB67}" presName="root" presStyleCnt="0">
        <dgm:presLayoutVars>
          <dgm:dir/>
          <dgm:resizeHandles val="exact"/>
        </dgm:presLayoutVars>
      </dgm:prSet>
      <dgm:spPr/>
    </dgm:pt>
    <dgm:pt modelId="{EF5D35A4-DD27-4C31-A4F4-29A4598905F3}" type="pres">
      <dgm:prSet presAssocID="{52DC8CE8-005A-4472-8E6F-91F8992DE012}" presName="compNode" presStyleCnt="0"/>
      <dgm:spPr/>
    </dgm:pt>
    <dgm:pt modelId="{B794D503-EBFE-4620-A7FA-07859EAE19B2}" type="pres">
      <dgm:prSet presAssocID="{52DC8CE8-005A-4472-8E6F-91F8992DE012}" presName="bgRect" presStyleLbl="bgShp" presStyleIdx="0" presStyleCnt="5"/>
      <dgm:spPr/>
    </dgm:pt>
    <dgm:pt modelId="{FF54B3F1-7592-4E8F-B3AB-E97CCC56C5AE}" type="pres">
      <dgm:prSet presAssocID="{52DC8CE8-005A-4472-8E6F-91F8992DE012}" presName="iconRect" presStyleLbl="node1" presStyleIdx="0" presStyleCnt="5" custScaleX="132376" custScaleY="15618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D1D511B8-5E2B-4C24-80BC-974997246C51}" type="pres">
      <dgm:prSet presAssocID="{52DC8CE8-005A-4472-8E6F-91F8992DE012}" presName="spaceRect" presStyleCnt="0"/>
      <dgm:spPr/>
    </dgm:pt>
    <dgm:pt modelId="{AA989B56-6087-41E9-92F2-694260AC3F0D}" type="pres">
      <dgm:prSet presAssocID="{52DC8CE8-005A-4472-8E6F-91F8992DE012}" presName="parTx" presStyleLbl="revTx" presStyleIdx="0" presStyleCnt="5">
        <dgm:presLayoutVars>
          <dgm:chMax val="0"/>
          <dgm:chPref val="0"/>
        </dgm:presLayoutVars>
      </dgm:prSet>
      <dgm:spPr/>
    </dgm:pt>
    <dgm:pt modelId="{2F7E0916-E356-44C2-BC2E-C0C7416866E1}" type="pres">
      <dgm:prSet presAssocID="{68E36654-273F-472B-853B-4A2BE7F6E0EC}" presName="sibTrans" presStyleCnt="0"/>
      <dgm:spPr/>
    </dgm:pt>
    <dgm:pt modelId="{89558671-EB56-4595-B6DD-1249B5EE5437}" type="pres">
      <dgm:prSet presAssocID="{9AD7C082-7F93-4C82-8272-AC36DF977707}" presName="compNode" presStyleCnt="0"/>
      <dgm:spPr/>
    </dgm:pt>
    <dgm:pt modelId="{CF440FA9-37C9-4279-A926-36C5E4EE1C87}" type="pres">
      <dgm:prSet presAssocID="{9AD7C082-7F93-4C82-8272-AC36DF977707}" presName="bgRect" presStyleLbl="bgShp" presStyleIdx="1" presStyleCnt="5" custLinFactNeighborY="2026"/>
      <dgm:spPr/>
    </dgm:pt>
    <dgm:pt modelId="{9FB7BE6A-4AA9-4DB2-95B0-B2BB8D81DAAB}" type="pres">
      <dgm:prSet presAssocID="{9AD7C082-7F93-4C82-8272-AC36DF977707}" presName="iconRect" presStyleLbl="node1" presStyleIdx="1" presStyleCnt="5" custLinFactY="432017" custLinFactNeighborX="-4355" custLinFactNeighborY="500000"/>
      <dgm:spPr>
        <a:ln>
          <a:noFill/>
        </a:ln>
      </dgm:spPr>
    </dgm:pt>
    <dgm:pt modelId="{A7D9BD14-B194-48F7-A6AD-5EA845D1AE43}" type="pres">
      <dgm:prSet presAssocID="{9AD7C082-7F93-4C82-8272-AC36DF977707}" presName="spaceRect" presStyleCnt="0"/>
      <dgm:spPr/>
    </dgm:pt>
    <dgm:pt modelId="{70693F33-8377-4BC6-BB45-C9E156D2745D}" type="pres">
      <dgm:prSet presAssocID="{9AD7C082-7F93-4C82-8272-AC36DF977707}" presName="parTx" presStyleLbl="revTx" presStyleIdx="1" presStyleCnt="5">
        <dgm:presLayoutVars>
          <dgm:chMax val="0"/>
          <dgm:chPref val="0"/>
        </dgm:presLayoutVars>
      </dgm:prSet>
      <dgm:spPr/>
    </dgm:pt>
    <dgm:pt modelId="{1F3A9BA6-3C22-4827-AAE2-59CC37C8988D}" type="pres">
      <dgm:prSet presAssocID="{E78399D0-C5A7-4C3E-9BA3-9CB32B01DC4F}" presName="sibTrans" presStyleCnt="0"/>
      <dgm:spPr/>
    </dgm:pt>
    <dgm:pt modelId="{0D6754FF-DE33-4C04-BB33-D2E0AC1A360F}" type="pres">
      <dgm:prSet presAssocID="{33A5FABB-65C0-44F0-92F6-52027E7A9F35}" presName="compNode" presStyleCnt="0"/>
      <dgm:spPr/>
    </dgm:pt>
    <dgm:pt modelId="{12B88AD0-9980-4833-8215-5DDA82FE9F37}" type="pres">
      <dgm:prSet presAssocID="{33A5FABB-65C0-44F0-92F6-52027E7A9F35}" presName="bgRect" presStyleLbl="bgShp" presStyleIdx="2" presStyleCnt="5"/>
      <dgm:spPr/>
    </dgm:pt>
    <dgm:pt modelId="{C0117CCA-0F67-4BA4-A6ED-82B35C42DCA8}" type="pres">
      <dgm:prSet presAssocID="{33A5FABB-65C0-44F0-92F6-52027E7A9F35}" presName="iconRect" presStyleLbl="node1" presStyleIdx="2" presStyleCnt="5" custScaleX="156642" custScaleY="153967"/>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8599EF1-DD1F-4282-A841-280D2AAD381C}" type="pres">
      <dgm:prSet presAssocID="{33A5FABB-65C0-44F0-92F6-52027E7A9F35}" presName="spaceRect" presStyleCnt="0"/>
      <dgm:spPr/>
    </dgm:pt>
    <dgm:pt modelId="{57A4A9EF-6A4A-4827-9242-78D109DD1C86}" type="pres">
      <dgm:prSet presAssocID="{33A5FABB-65C0-44F0-92F6-52027E7A9F35}" presName="parTx" presStyleLbl="revTx" presStyleIdx="2" presStyleCnt="5">
        <dgm:presLayoutVars>
          <dgm:chMax val="0"/>
          <dgm:chPref val="0"/>
        </dgm:presLayoutVars>
      </dgm:prSet>
      <dgm:spPr/>
    </dgm:pt>
    <dgm:pt modelId="{92B1B314-8D28-4BF5-B441-7C7E37D7F339}" type="pres">
      <dgm:prSet presAssocID="{2106FD0E-BBC2-47B2-946E-41764B3326A2}" presName="sibTrans" presStyleCnt="0"/>
      <dgm:spPr/>
    </dgm:pt>
    <dgm:pt modelId="{F83BC10E-E451-7944-A355-5173D91A2A9B}" type="pres">
      <dgm:prSet presAssocID="{9A4EE7C3-ED55-C546-8D77-A0356CCAA652}" presName="compNode" presStyleCnt="0"/>
      <dgm:spPr/>
    </dgm:pt>
    <dgm:pt modelId="{17E40F14-8AC6-2141-A9D7-C41D93C4BEEF}" type="pres">
      <dgm:prSet presAssocID="{9A4EE7C3-ED55-C546-8D77-A0356CCAA652}" presName="bgRect" presStyleLbl="bgShp" presStyleIdx="3" presStyleCnt="5"/>
      <dgm:spPr/>
    </dgm:pt>
    <dgm:pt modelId="{7988190B-F922-904F-B1BF-40C400C4F805}" type="pres">
      <dgm:prSet presAssocID="{9A4EE7C3-ED55-C546-8D77-A0356CCAA652}" presName="iconRect" presStyleLbl="node1" presStyleIdx="3" presStyleCnt="5" custScaleX="156642" custScaleY="16011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82520DD5-0AAA-E54A-938F-64B676F3D3B4}" type="pres">
      <dgm:prSet presAssocID="{9A4EE7C3-ED55-C546-8D77-A0356CCAA652}" presName="spaceRect" presStyleCnt="0"/>
      <dgm:spPr/>
    </dgm:pt>
    <dgm:pt modelId="{638A3D82-4020-4D48-BA79-D18A4D42F04D}" type="pres">
      <dgm:prSet presAssocID="{9A4EE7C3-ED55-C546-8D77-A0356CCAA652}" presName="parTx" presStyleLbl="revTx" presStyleIdx="3" presStyleCnt="5">
        <dgm:presLayoutVars>
          <dgm:chMax val="0"/>
          <dgm:chPref val="0"/>
        </dgm:presLayoutVars>
      </dgm:prSet>
      <dgm:spPr/>
    </dgm:pt>
    <dgm:pt modelId="{84511A12-1567-EF45-898E-048ABEECC783}" type="pres">
      <dgm:prSet presAssocID="{41B73C30-95E2-C242-8440-A23C279B7D13}" presName="sibTrans" presStyleCnt="0"/>
      <dgm:spPr/>
    </dgm:pt>
    <dgm:pt modelId="{15096CEB-5E70-427A-978D-7B9A89474A22}" type="pres">
      <dgm:prSet presAssocID="{617CAF3D-6456-4C8E-993C-3060CAFD5433}" presName="compNode" presStyleCnt="0"/>
      <dgm:spPr/>
    </dgm:pt>
    <dgm:pt modelId="{1442684E-9798-4606-843C-716BF71C517E}" type="pres">
      <dgm:prSet presAssocID="{617CAF3D-6456-4C8E-993C-3060CAFD5433}" presName="bgRect" presStyleLbl="bgShp" presStyleIdx="4" presStyleCnt="5"/>
      <dgm:spPr/>
    </dgm:pt>
    <dgm:pt modelId="{CD3B180A-A5F9-4B6B-9998-CE7424BB5BAC}" type="pres">
      <dgm:prSet presAssocID="{617CAF3D-6456-4C8E-993C-3060CAFD5433}" presName="iconRect" presStyleLbl="node1" presStyleIdx="4" presStyleCnt="5" custScaleX="156641" custScaleY="147909"/>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ocial network with solid fill"/>
        </a:ext>
      </dgm:extLst>
    </dgm:pt>
    <dgm:pt modelId="{A4752792-F5B0-4499-9CC7-68A8DDC9CA5E}" type="pres">
      <dgm:prSet presAssocID="{617CAF3D-6456-4C8E-993C-3060CAFD5433}" presName="spaceRect" presStyleCnt="0"/>
      <dgm:spPr/>
    </dgm:pt>
    <dgm:pt modelId="{00FB9174-9FF9-4132-BCEC-2AE17964ECAC}" type="pres">
      <dgm:prSet presAssocID="{617CAF3D-6456-4C8E-993C-3060CAFD5433}" presName="parTx" presStyleLbl="revTx" presStyleIdx="4" presStyleCnt="5">
        <dgm:presLayoutVars>
          <dgm:chMax val="0"/>
          <dgm:chPref val="0"/>
        </dgm:presLayoutVars>
      </dgm:prSet>
      <dgm:spPr/>
    </dgm:pt>
  </dgm:ptLst>
  <dgm:cxnLst>
    <dgm:cxn modelId="{2ABE3E03-1E33-44BE-8DA5-149DFF1B9DBE}" type="presOf" srcId="{9AD7C082-7F93-4C82-8272-AC36DF977707}" destId="{70693F33-8377-4BC6-BB45-C9E156D2745D}" srcOrd="0" destOrd="0" presId="urn:microsoft.com/office/officeart/2018/2/layout/IconVerticalSolidList"/>
    <dgm:cxn modelId="{A7D6EB0E-ED84-4494-A150-78180DC6FAD0}" srcId="{A281CBB3-EC61-4544-80BC-757C97B7BB67}" destId="{617CAF3D-6456-4C8E-993C-3060CAFD5433}" srcOrd="4" destOrd="0" parTransId="{035C7AAA-4463-4291-AC78-297112A39C1E}" sibTransId="{807BD444-B79F-4930-9535-392D83947396}"/>
    <dgm:cxn modelId="{6FF37F33-BDED-4FA1-A363-3B505E725621}" type="presOf" srcId="{52DC8CE8-005A-4472-8E6F-91F8992DE012}" destId="{AA989B56-6087-41E9-92F2-694260AC3F0D}" srcOrd="0" destOrd="0" presId="urn:microsoft.com/office/officeart/2018/2/layout/IconVerticalSolidList"/>
    <dgm:cxn modelId="{BDC0E236-CDEE-4764-8F04-B16857B96DDC}" type="presOf" srcId="{617CAF3D-6456-4C8E-993C-3060CAFD5433}" destId="{00FB9174-9FF9-4132-BCEC-2AE17964ECAC}" srcOrd="0" destOrd="0" presId="urn:microsoft.com/office/officeart/2018/2/layout/IconVerticalSolidList"/>
    <dgm:cxn modelId="{0A18F048-1EC7-481F-B3DB-FE166D4E095C}" type="presOf" srcId="{33A5FABB-65C0-44F0-92F6-52027E7A9F35}" destId="{57A4A9EF-6A4A-4827-9242-78D109DD1C86}" srcOrd="0" destOrd="0" presId="urn:microsoft.com/office/officeart/2018/2/layout/IconVerticalSolidList"/>
    <dgm:cxn modelId="{F63C547C-0DB9-46CF-8767-29BDB1023AD2}" srcId="{A281CBB3-EC61-4544-80BC-757C97B7BB67}" destId="{52DC8CE8-005A-4472-8E6F-91F8992DE012}" srcOrd="0" destOrd="0" parTransId="{5230A9CA-87BC-49EF-B693-897BFDC12A22}" sibTransId="{68E36654-273F-472B-853B-4A2BE7F6E0EC}"/>
    <dgm:cxn modelId="{B5457E8B-2CBC-4904-8C89-F31659321A7C}" type="presOf" srcId="{A281CBB3-EC61-4544-80BC-757C97B7BB67}" destId="{EE4D3E2E-7396-41EE-9F01-379AADF95963}" srcOrd="0" destOrd="0" presId="urn:microsoft.com/office/officeart/2018/2/layout/IconVerticalSolidList"/>
    <dgm:cxn modelId="{39214B91-2653-48E9-8C3D-6F2A5D16F93E}" type="presOf" srcId="{9A4EE7C3-ED55-C546-8D77-A0356CCAA652}" destId="{638A3D82-4020-4D48-BA79-D18A4D42F04D}" srcOrd="0" destOrd="0" presId="urn:microsoft.com/office/officeart/2018/2/layout/IconVerticalSolidList"/>
    <dgm:cxn modelId="{B63017DC-5FC0-4BB1-9BCF-1C62DCBCCEA6}" srcId="{A281CBB3-EC61-4544-80BC-757C97B7BB67}" destId="{9AD7C082-7F93-4C82-8272-AC36DF977707}" srcOrd="1" destOrd="0" parTransId="{11A4BF68-5FCA-4A4F-A746-BCBFB3B66BF7}" sibTransId="{E78399D0-C5A7-4C3E-9BA3-9CB32B01DC4F}"/>
    <dgm:cxn modelId="{AE9A09E0-52CA-FB44-92EB-B492CCDE6681}" srcId="{A281CBB3-EC61-4544-80BC-757C97B7BB67}" destId="{9A4EE7C3-ED55-C546-8D77-A0356CCAA652}" srcOrd="3" destOrd="0" parTransId="{1866EE80-EADA-B545-8BD1-06A397362AEA}" sibTransId="{41B73C30-95E2-C242-8440-A23C279B7D13}"/>
    <dgm:cxn modelId="{E1AD30FF-73B6-4324-9780-3D40EF921579}" srcId="{A281CBB3-EC61-4544-80BC-757C97B7BB67}" destId="{33A5FABB-65C0-44F0-92F6-52027E7A9F35}" srcOrd="2" destOrd="0" parTransId="{03947728-A246-432E-8354-D28FF960296D}" sibTransId="{2106FD0E-BBC2-47B2-946E-41764B3326A2}"/>
    <dgm:cxn modelId="{9F93C8E1-1318-47B1-9104-8F44E19F26DC}" type="presParOf" srcId="{EE4D3E2E-7396-41EE-9F01-379AADF95963}" destId="{EF5D35A4-DD27-4C31-A4F4-29A4598905F3}" srcOrd="0" destOrd="0" presId="urn:microsoft.com/office/officeart/2018/2/layout/IconVerticalSolidList"/>
    <dgm:cxn modelId="{32B04393-8403-495D-9896-251B80C30225}" type="presParOf" srcId="{EF5D35A4-DD27-4C31-A4F4-29A4598905F3}" destId="{B794D503-EBFE-4620-A7FA-07859EAE19B2}" srcOrd="0" destOrd="0" presId="urn:microsoft.com/office/officeart/2018/2/layout/IconVerticalSolidList"/>
    <dgm:cxn modelId="{70297995-D28B-466F-8495-8FF209E4692D}" type="presParOf" srcId="{EF5D35A4-DD27-4C31-A4F4-29A4598905F3}" destId="{FF54B3F1-7592-4E8F-B3AB-E97CCC56C5AE}" srcOrd="1" destOrd="0" presId="urn:microsoft.com/office/officeart/2018/2/layout/IconVerticalSolidList"/>
    <dgm:cxn modelId="{7466CA54-BC47-4810-BB95-36BE480F6D5A}" type="presParOf" srcId="{EF5D35A4-DD27-4C31-A4F4-29A4598905F3}" destId="{D1D511B8-5E2B-4C24-80BC-974997246C51}" srcOrd="2" destOrd="0" presId="urn:microsoft.com/office/officeart/2018/2/layout/IconVerticalSolidList"/>
    <dgm:cxn modelId="{D5D08FE3-B5CD-4450-9684-DA7127CC6517}" type="presParOf" srcId="{EF5D35A4-DD27-4C31-A4F4-29A4598905F3}" destId="{AA989B56-6087-41E9-92F2-694260AC3F0D}" srcOrd="3" destOrd="0" presId="urn:microsoft.com/office/officeart/2018/2/layout/IconVerticalSolidList"/>
    <dgm:cxn modelId="{3CEC67A8-9C2F-4FCD-9018-6F33B6B311EF}" type="presParOf" srcId="{EE4D3E2E-7396-41EE-9F01-379AADF95963}" destId="{2F7E0916-E356-44C2-BC2E-C0C7416866E1}" srcOrd="1" destOrd="0" presId="urn:microsoft.com/office/officeart/2018/2/layout/IconVerticalSolidList"/>
    <dgm:cxn modelId="{EF65B4BD-83B1-49FA-8A9D-0FCB80D85419}" type="presParOf" srcId="{EE4D3E2E-7396-41EE-9F01-379AADF95963}" destId="{89558671-EB56-4595-B6DD-1249B5EE5437}" srcOrd="2" destOrd="0" presId="urn:microsoft.com/office/officeart/2018/2/layout/IconVerticalSolidList"/>
    <dgm:cxn modelId="{9736065A-9FF2-4B8D-B961-07A957BC228A}" type="presParOf" srcId="{89558671-EB56-4595-B6DD-1249B5EE5437}" destId="{CF440FA9-37C9-4279-A926-36C5E4EE1C87}" srcOrd="0" destOrd="0" presId="urn:microsoft.com/office/officeart/2018/2/layout/IconVerticalSolidList"/>
    <dgm:cxn modelId="{9A55A419-E222-4229-8DF5-10ADA3F1A4D1}" type="presParOf" srcId="{89558671-EB56-4595-B6DD-1249B5EE5437}" destId="{9FB7BE6A-4AA9-4DB2-95B0-B2BB8D81DAAB}" srcOrd="1" destOrd="0" presId="urn:microsoft.com/office/officeart/2018/2/layout/IconVerticalSolidList"/>
    <dgm:cxn modelId="{6D5E6C1F-E0CF-4D48-86C0-8A3A04D78B70}" type="presParOf" srcId="{89558671-EB56-4595-B6DD-1249B5EE5437}" destId="{A7D9BD14-B194-48F7-A6AD-5EA845D1AE43}" srcOrd="2" destOrd="0" presId="urn:microsoft.com/office/officeart/2018/2/layout/IconVerticalSolidList"/>
    <dgm:cxn modelId="{5FC4D770-606E-4E65-AA7E-AFF1360F8813}" type="presParOf" srcId="{89558671-EB56-4595-B6DD-1249B5EE5437}" destId="{70693F33-8377-4BC6-BB45-C9E156D2745D}" srcOrd="3" destOrd="0" presId="urn:microsoft.com/office/officeart/2018/2/layout/IconVerticalSolidList"/>
    <dgm:cxn modelId="{7CBFA922-4B2A-4584-9B8D-A6CF37FFCEC2}" type="presParOf" srcId="{EE4D3E2E-7396-41EE-9F01-379AADF95963}" destId="{1F3A9BA6-3C22-4827-AAE2-59CC37C8988D}" srcOrd="3" destOrd="0" presId="urn:microsoft.com/office/officeart/2018/2/layout/IconVerticalSolidList"/>
    <dgm:cxn modelId="{344AB638-9951-4301-9163-D14363B9C70C}" type="presParOf" srcId="{EE4D3E2E-7396-41EE-9F01-379AADF95963}" destId="{0D6754FF-DE33-4C04-BB33-D2E0AC1A360F}" srcOrd="4" destOrd="0" presId="urn:microsoft.com/office/officeart/2018/2/layout/IconVerticalSolidList"/>
    <dgm:cxn modelId="{1496C30B-5CBE-4D47-8AC3-0AA374490E8F}" type="presParOf" srcId="{0D6754FF-DE33-4C04-BB33-D2E0AC1A360F}" destId="{12B88AD0-9980-4833-8215-5DDA82FE9F37}" srcOrd="0" destOrd="0" presId="urn:microsoft.com/office/officeart/2018/2/layout/IconVerticalSolidList"/>
    <dgm:cxn modelId="{AE82E084-4278-4396-A5B5-E3B12119273E}" type="presParOf" srcId="{0D6754FF-DE33-4C04-BB33-D2E0AC1A360F}" destId="{C0117CCA-0F67-4BA4-A6ED-82B35C42DCA8}" srcOrd="1" destOrd="0" presId="urn:microsoft.com/office/officeart/2018/2/layout/IconVerticalSolidList"/>
    <dgm:cxn modelId="{32F6D396-7D58-4D95-9ED4-FC8932DFC84E}" type="presParOf" srcId="{0D6754FF-DE33-4C04-BB33-D2E0AC1A360F}" destId="{68599EF1-DD1F-4282-A841-280D2AAD381C}" srcOrd="2" destOrd="0" presId="urn:microsoft.com/office/officeart/2018/2/layout/IconVerticalSolidList"/>
    <dgm:cxn modelId="{948931CA-C374-4B7D-B54D-7665FC18921A}" type="presParOf" srcId="{0D6754FF-DE33-4C04-BB33-D2E0AC1A360F}" destId="{57A4A9EF-6A4A-4827-9242-78D109DD1C86}" srcOrd="3" destOrd="0" presId="urn:microsoft.com/office/officeart/2018/2/layout/IconVerticalSolidList"/>
    <dgm:cxn modelId="{B1E99068-4F61-4863-83BF-C10A47EC44C2}" type="presParOf" srcId="{EE4D3E2E-7396-41EE-9F01-379AADF95963}" destId="{92B1B314-8D28-4BF5-B441-7C7E37D7F339}" srcOrd="5" destOrd="0" presId="urn:microsoft.com/office/officeart/2018/2/layout/IconVerticalSolidList"/>
    <dgm:cxn modelId="{2C244D95-1449-4D4B-8599-A1802924178E}" type="presParOf" srcId="{EE4D3E2E-7396-41EE-9F01-379AADF95963}" destId="{F83BC10E-E451-7944-A355-5173D91A2A9B}" srcOrd="6" destOrd="0" presId="urn:microsoft.com/office/officeart/2018/2/layout/IconVerticalSolidList"/>
    <dgm:cxn modelId="{0BAFCBE3-6940-4723-A673-C0D876794B0C}" type="presParOf" srcId="{F83BC10E-E451-7944-A355-5173D91A2A9B}" destId="{17E40F14-8AC6-2141-A9D7-C41D93C4BEEF}" srcOrd="0" destOrd="0" presId="urn:microsoft.com/office/officeart/2018/2/layout/IconVerticalSolidList"/>
    <dgm:cxn modelId="{7F7BDEB7-5E55-4EF7-A2A9-E444F68D3B3D}" type="presParOf" srcId="{F83BC10E-E451-7944-A355-5173D91A2A9B}" destId="{7988190B-F922-904F-B1BF-40C400C4F805}" srcOrd="1" destOrd="0" presId="urn:microsoft.com/office/officeart/2018/2/layout/IconVerticalSolidList"/>
    <dgm:cxn modelId="{E9DBADFE-9007-4537-8370-97AC3119112F}" type="presParOf" srcId="{F83BC10E-E451-7944-A355-5173D91A2A9B}" destId="{82520DD5-0AAA-E54A-938F-64B676F3D3B4}" srcOrd="2" destOrd="0" presId="urn:microsoft.com/office/officeart/2018/2/layout/IconVerticalSolidList"/>
    <dgm:cxn modelId="{D5215332-6956-48FB-B0F8-E0F79C92F214}" type="presParOf" srcId="{F83BC10E-E451-7944-A355-5173D91A2A9B}" destId="{638A3D82-4020-4D48-BA79-D18A4D42F04D}" srcOrd="3" destOrd="0" presId="urn:microsoft.com/office/officeart/2018/2/layout/IconVerticalSolidList"/>
    <dgm:cxn modelId="{5851393E-F5EC-4895-9392-6840AB6B061C}" type="presParOf" srcId="{EE4D3E2E-7396-41EE-9F01-379AADF95963}" destId="{84511A12-1567-EF45-898E-048ABEECC783}" srcOrd="7" destOrd="0" presId="urn:microsoft.com/office/officeart/2018/2/layout/IconVerticalSolidList"/>
    <dgm:cxn modelId="{2A1E4800-DBC0-4F73-A108-6F7F562F1B3B}" type="presParOf" srcId="{EE4D3E2E-7396-41EE-9F01-379AADF95963}" destId="{15096CEB-5E70-427A-978D-7B9A89474A22}" srcOrd="8" destOrd="0" presId="urn:microsoft.com/office/officeart/2018/2/layout/IconVerticalSolidList"/>
    <dgm:cxn modelId="{00F0A593-994A-4223-A89D-D95F9F984361}" type="presParOf" srcId="{15096CEB-5E70-427A-978D-7B9A89474A22}" destId="{1442684E-9798-4606-843C-716BF71C517E}" srcOrd="0" destOrd="0" presId="urn:microsoft.com/office/officeart/2018/2/layout/IconVerticalSolidList"/>
    <dgm:cxn modelId="{E9821780-87CA-45BF-8CF5-9BFF01A3074B}" type="presParOf" srcId="{15096CEB-5E70-427A-978D-7B9A89474A22}" destId="{CD3B180A-A5F9-4B6B-9998-CE7424BB5BAC}" srcOrd="1" destOrd="0" presId="urn:microsoft.com/office/officeart/2018/2/layout/IconVerticalSolidList"/>
    <dgm:cxn modelId="{3FA24FA3-6590-4B2C-A92D-040FAAA1D98A}" type="presParOf" srcId="{15096CEB-5E70-427A-978D-7B9A89474A22}" destId="{A4752792-F5B0-4499-9CC7-68A8DDC9CA5E}" srcOrd="2" destOrd="0" presId="urn:microsoft.com/office/officeart/2018/2/layout/IconVerticalSolidList"/>
    <dgm:cxn modelId="{4AF6DE8A-BAE3-49AE-B190-329CB992F74B}" type="presParOf" srcId="{15096CEB-5E70-427A-978D-7B9A89474A22}" destId="{00FB9174-9FF9-4132-BCEC-2AE17964EC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4D503-EBFE-4620-A7FA-07859EAE19B2}">
      <dsp:nvSpPr>
        <dsp:cNvPr id="0" name=""/>
        <dsp:cNvSpPr/>
      </dsp:nvSpPr>
      <dsp:spPr>
        <a:xfrm>
          <a:off x="0" y="3260"/>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4B3F1-7592-4E8F-B3AB-E97CCC56C5AE}">
      <dsp:nvSpPr>
        <dsp:cNvPr id="0" name=""/>
        <dsp:cNvSpPr/>
      </dsp:nvSpPr>
      <dsp:spPr>
        <a:xfrm>
          <a:off x="148240" y="52212"/>
          <a:ext cx="505604" cy="59654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89B56-6087-41E9-92F2-694260AC3F0D}">
      <dsp:nvSpPr>
        <dsp:cNvPr id="0" name=""/>
        <dsp:cNvSpPr/>
      </dsp:nvSpPr>
      <dsp:spPr>
        <a:xfrm>
          <a:off x="802086" y="3260"/>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US" sz="1900" b="1" kern="1200" dirty="0"/>
            <a:t>Problem Statement and Objective</a:t>
          </a:r>
          <a:endParaRPr lang="en-US" sz="1900" kern="1200" dirty="0"/>
        </a:p>
      </dsp:txBody>
      <dsp:txXfrm>
        <a:off x="802086" y="3260"/>
        <a:ext cx="10627913" cy="694447"/>
      </dsp:txXfrm>
    </dsp:sp>
    <dsp:sp modelId="{CF440FA9-37C9-4279-A926-36C5E4EE1C87}">
      <dsp:nvSpPr>
        <dsp:cNvPr id="0" name=""/>
        <dsp:cNvSpPr/>
      </dsp:nvSpPr>
      <dsp:spPr>
        <a:xfrm>
          <a:off x="0" y="885388"/>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7BE6A-4AA9-4DB2-95B0-B2BB8D81DAAB}">
      <dsp:nvSpPr>
        <dsp:cNvPr id="0" name=""/>
        <dsp:cNvSpPr/>
      </dsp:nvSpPr>
      <dsp:spPr>
        <a:xfrm>
          <a:off x="193436" y="3791257"/>
          <a:ext cx="381945" cy="381945"/>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93F33-8377-4BC6-BB45-C9E156D2745D}">
      <dsp:nvSpPr>
        <dsp:cNvPr id="0" name=""/>
        <dsp:cNvSpPr/>
      </dsp:nvSpPr>
      <dsp:spPr>
        <a:xfrm>
          <a:off x="802086" y="871319"/>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GB" sz="1900" b="1" kern="1200" dirty="0"/>
            <a:t>Data Pre-processing &amp; Exploratory </a:t>
          </a:r>
          <a:r>
            <a:rPr lang="en-GB" sz="1900" b="1" kern="1200" dirty="0">
              <a:latin typeface="Arial" panose="020B0604020202020204"/>
            </a:rPr>
            <a:t>analysis</a:t>
          </a:r>
          <a:endParaRPr lang="en-US" sz="1900" kern="1200" dirty="0"/>
        </a:p>
      </dsp:txBody>
      <dsp:txXfrm>
        <a:off x="802086" y="871319"/>
        <a:ext cx="10627913" cy="694447"/>
      </dsp:txXfrm>
    </dsp:sp>
    <dsp:sp modelId="{12B88AD0-9980-4833-8215-5DDA82FE9F37}">
      <dsp:nvSpPr>
        <dsp:cNvPr id="0" name=""/>
        <dsp:cNvSpPr/>
      </dsp:nvSpPr>
      <dsp:spPr>
        <a:xfrm>
          <a:off x="0" y="1739377"/>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17CCA-0F67-4BA4-A6ED-82B35C42DCA8}">
      <dsp:nvSpPr>
        <dsp:cNvPr id="0" name=""/>
        <dsp:cNvSpPr/>
      </dsp:nvSpPr>
      <dsp:spPr>
        <a:xfrm>
          <a:off x="101899" y="1792566"/>
          <a:ext cx="598287" cy="58807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A4A9EF-6A4A-4827-9242-78D109DD1C86}">
      <dsp:nvSpPr>
        <dsp:cNvPr id="0" name=""/>
        <dsp:cNvSpPr/>
      </dsp:nvSpPr>
      <dsp:spPr>
        <a:xfrm>
          <a:off x="802086" y="1739377"/>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US" sz="1900" b="1" kern="1200" dirty="0">
              <a:latin typeface="Arial" panose="020B0604020202020204"/>
            </a:rPr>
            <a:t>Algorithms, Analysis, and Implementations </a:t>
          </a:r>
          <a:endParaRPr lang="en-US" sz="1900" kern="1200" dirty="0"/>
        </a:p>
      </dsp:txBody>
      <dsp:txXfrm>
        <a:off x="802086" y="1739377"/>
        <a:ext cx="10627913" cy="694447"/>
      </dsp:txXfrm>
    </dsp:sp>
    <dsp:sp modelId="{17E40F14-8AC6-2141-A9D7-C41D93C4BEEF}">
      <dsp:nvSpPr>
        <dsp:cNvPr id="0" name=""/>
        <dsp:cNvSpPr/>
      </dsp:nvSpPr>
      <dsp:spPr>
        <a:xfrm>
          <a:off x="0" y="2607436"/>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8190B-F922-904F-B1BF-40C400C4F805}">
      <dsp:nvSpPr>
        <dsp:cNvPr id="0" name=""/>
        <dsp:cNvSpPr/>
      </dsp:nvSpPr>
      <dsp:spPr>
        <a:xfrm>
          <a:off x="101899" y="2648885"/>
          <a:ext cx="598287" cy="61154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8A3D82-4020-4D48-BA79-D18A4D42F04D}">
      <dsp:nvSpPr>
        <dsp:cNvPr id="0" name=""/>
        <dsp:cNvSpPr/>
      </dsp:nvSpPr>
      <dsp:spPr>
        <a:xfrm>
          <a:off x="802086" y="2607436"/>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US" sz="1900" b="1" kern="1200" dirty="0"/>
            <a:t>Results and Evaluation</a:t>
          </a:r>
        </a:p>
      </dsp:txBody>
      <dsp:txXfrm>
        <a:off x="802086" y="2607436"/>
        <a:ext cx="10627913" cy="694447"/>
      </dsp:txXfrm>
    </dsp:sp>
    <dsp:sp modelId="{1442684E-9798-4606-843C-716BF71C517E}">
      <dsp:nvSpPr>
        <dsp:cNvPr id="0" name=""/>
        <dsp:cNvSpPr/>
      </dsp:nvSpPr>
      <dsp:spPr>
        <a:xfrm>
          <a:off x="0" y="3475495"/>
          <a:ext cx="11430000" cy="6944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B180A-A5F9-4B6B-9998-CE7424BB5BAC}">
      <dsp:nvSpPr>
        <dsp:cNvPr id="0" name=""/>
        <dsp:cNvSpPr/>
      </dsp:nvSpPr>
      <dsp:spPr>
        <a:xfrm>
          <a:off x="101901" y="3540252"/>
          <a:ext cx="598283" cy="56493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FB9174-9FF9-4132-BCEC-2AE17964ECAC}">
      <dsp:nvSpPr>
        <dsp:cNvPr id="0" name=""/>
        <dsp:cNvSpPr/>
      </dsp:nvSpPr>
      <dsp:spPr>
        <a:xfrm>
          <a:off x="802086" y="3475495"/>
          <a:ext cx="10627913" cy="69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96" tIns="73496" rIns="73496" bIns="73496" numCol="1" spcCol="1270" anchor="ctr" anchorCtr="0">
          <a:noAutofit/>
        </a:bodyPr>
        <a:lstStyle/>
        <a:p>
          <a:pPr marL="0" lvl="0" indent="0" algn="l" defTabSz="844550">
            <a:lnSpc>
              <a:spcPct val="100000"/>
            </a:lnSpc>
            <a:spcBef>
              <a:spcPct val="0"/>
            </a:spcBef>
            <a:spcAft>
              <a:spcPct val="35000"/>
            </a:spcAft>
            <a:buNone/>
          </a:pPr>
          <a:r>
            <a:rPr lang="en-US" sz="1900" b="1" kern="1200" dirty="0"/>
            <a:t>Conclusions</a:t>
          </a:r>
          <a:r>
            <a:rPr lang="en-US" sz="1900" kern="1200" dirty="0">
              <a:latin typeface="Arial" panose="020B0604020202020204"/>
            </a:rPr>
            <a:t> </a:t>
          </a:r>
          <a:endParaRPr lang="en-US" sz="1900" kern="1200" dirty="0"/>
        </a:p>
      </dsp:txBody>
      <dsp:txXfrm>
        <a:off x="802086" y="3475495"/>
        <a:ext cx="10627913" cy="6944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94E0A-5A66-4F6D-9384-0F8B7C52F9A9}" type="datetimeFigureOut">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D00F4-C83A-4550-9D90-CDF5EAF97244}" type="slidenum">
              <a:t>‹#›</a:t>
            </a:fld>
            <a:endParaRPr lang="en-US"/>
          </a:p>
        </p:txBody>
      </p:sp>
    </p:spTree>
    <p:extLst>
      <p:ext uri="{BB962C8B-B14F-4D97-AF65-F5344CB8AC3E}">
        <p14:creationId xmlns:p14="http://schemas.microsoft.com/office/powerpoint/2010/main" val="1002752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1</a:t>
            </a:fld>
            <a:endParaRPr lang="en-US"/>
          </a:p>
        </p:txBody>
      </p:sp>
    </p:spTree>
    <p:extLst>
      <p:ext uri="{BB962C8B-B14F-4D97-AF65-F5344CB8AC3E}">
        <p14:creationId xmlns:p14="http://schemas.microsoft.com/office/powerpoint/2010/main" val="232058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Charanya</a:t>
            </a:r>
          </a:p>
        </p:txBody>
      </p:sp>
      <p:sp>
        <p:nvSpPr>
          <p:cNvPr id="4" name="Slide Number Placeholder 3"/>
          <p:cNvSpPr>
            <a:spLocks noGrp="1"/>
          </p:cNvSpPr>
          <p:nvPr>
            <p:ph type="sldNum" sz="quarter" idx="5"/>
          </p:nvPr>
        </p:nvSpPr>
        <p:spPr/>
        <p:txBody>
          <a:bodyPr/>
          <a:lstStyle/>
          <a:p>
            <a:fld id="{5CBF2095-61AE-492C-B535-5C0E1EF24B97}" type="slidenum">
              <a:rPr lang="en-US" smtClean="0"/>
              <a:t>2</a:t>
            </a:fld>
            <a:endParaRPr lang="en-US"/>
          </a:p>
        </p:txBody>
      </p:sp>
    </p:spTree>
    <p:extLst>
      <p:ext uri="{BB962C8B-B14F-4D97-AF65-F5344CB8AC3E}">
        <p14:creationId xmlns:p14="http://schemas.microsoft.com/office/powerpoint/2010/main" val="232918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4</a:t>
            </a:fld>
            <a:endParaRPr lang="en-US"/>
          </a:p>
        </p:txBody>
      </p:sp>
    </p:spTree>
    <p:extLst>
      <p:ext uri="{BB962C8B-B14F-4D97-AF65-F5344CB8AC3E}">
        <p14:creationId xmlns:p14="http://schemas.microsoft.com/office/powerpoint/2010/main" val="273982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7</a:t>
            </a:fld>
            <a:endParaRPr lang="en-US"/>
          </a:p>
        </p:txBody>
      </p:sp>
    </p:spTree>
    <p:extLst>
      <p:ext uri="{BB962C8B-B14F-4D97-AF65-F5344CB8AC3E}">
        <p14:creationId xmlns:p14="http://schemas.microsoft.com/office/powerpoint/2010/main" val="345481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16</a:t>
            </a:fld>
            <a:endParaRPr lang="en-US"/>
          </a:p>
        </p:txBody>
      </p:sp>
    </p:spTree>
    <p:extLst>
      <p:ext uri="{BB962C8B-B14F-4D97-AF65-F5344CB8AC3E}">
        <p14:creationId xmlns:p14="http://schemas.microsoft.com/office/powerpoint/2010/main" val="1516052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Thao</a:t>
            </a:r>
          </a:p>
        </p:txBody>
      </p:sp>
      <p:sp>
        <p:nvSpPr>
          <p:cNvPr id="4" name="Slide Number Placeholder 3"/>
          <p:cNvSpPr>
            <a:spLocks noGrp="1"/>
          </p:cNvSpPr>
          <p:nvPr>
            <p:ph type="sldNum" sz="quarter" idx="5"/>
          </p:nvPr>
        </p:nvSpPr>
        <p:spPr/>
        <p:txBody>
          <a:bodyPr/>
          <a:lstStyle/>
          <a:p>
            <a:fld id="{5CBF2095-61AE-492C-B535-5C0E1EF24B97}" type="slidenum">
              <a:rPr lang="en-US" smtClean="0"/>
              <a:t>20</a:t>
            </a:fld>
            <a:endParaRPr lang="en-US"/>
          </a:p>
        </p:txBody>
      </p:sp>
    </p:spTree>
    <p:extLst>
      <p:ext uri="{BB962C8B-B14F-4D97-AF65-F5344CB8AC3E}">
        <p14:creationId xmlns:p14="http://schemas.microsoft.com/office/powerpoint/2010/main" val="1747231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76005687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25193623"/>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hf hdr="0" dt="0"/>
  <p:extLst>
    <p:ext uri="{DCECCB84-F9BA-43D5-87BE-67443E8EF086}">
      <p15:sldGuideLst xmlns:p15="http://schemas.microsoft.com/office/powerpoint/2012/main">
        <p15:guide id="1"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520957338"/>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95893567"/>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4/25/2024</a:t>
            </a:fld>
            <a:endParaRPr lang="en-US"/>
          </a:p>
        </p:txBody>
      </p:sp>
      <p:sp>
        <p:nvSpPr>
          <p:cNvPr id="4" name="Footer Placeholder 3"/>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4/25/2024</a:t>
            </a:fld>
            <a:endParaRPr lang="en-US"/>
          </a:p>
        </p:txBody>
      </p:sp>
      <p:sp>
        <p:nvSpPr>
          <p:cNvPr id="3" name="Footer Placeholder 2"/>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FB89-7172-009F-64BB-87C0BF19D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F55FE-70A4-B486-E3E4-03D103C9C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47871-54FB-092F-918C-EFEF454E3F97}"/>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E6246714-5B64-C213-783F-D4393C83D274}"/>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A7E49479-B8D7-9061-E882-56D9DA7BAF45}"/>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3451620817"/>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0EB-BEE5-7453-7197-8580F5DC6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F5AFC-D034-E418-3435-8F01CD41B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5CA0-B61D-EF9F-1A23-BFD5F5A2D536}"/>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37DA5DF3-C54B-DCD0-82DD-AADC9D428864}"/>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51FA8B50-4F72-2634-5ED0-440530D54499}"/>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250985173"/>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1892-7355-D7CA-8E48-F263DC100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164D-22C2-4CA6-BD7A-DD2A6E4C7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E8E47-BFC4-A647-0032-41ED14E94F0D}"/>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9F97A906-EBD8-CFBD-6E89-238C7C3A1630}"/>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30B20734-3F87-6A5D-7130-001A641ECE8A}"/>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51999648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9843075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29F4-48A6-5291-01E7-29DDD40A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F0DD6-579C-3CE7-A2BD-4C2E07C19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C8201-CE79-C94C-81F9-323FB6946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B322-EA7A-3185-0993-9B0C9F2309AA}"/>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6" name="Footer Placeholder 5">
            <a:extLst>
              <a:ext uri="{FF2B5EF4-FFF2-40B4-BE49-F238E27FC236}">
                <a16:creationId xmlns:a16="http://schemas.microsoft.com/office/drawing/2014/main" id="{F0AEC202-FC24-EFE2-AE26-3B6DC7A96BDA}"/>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a:extLst>
              <a:ext uri="{FF2B5EF4-FFF2-40B4-BE49-F238E27FC236}">
                <a16:creationId xmlns:a16="http://schemas.microsoft.com/office/drawing/2014/main" id="{BFB6BA98-834F-7A67-DB05-789635F46DE2}"/>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275700861"/>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070B-83A6-87EC-5540-F8F4DA569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4AFFE-104F-261B-830E-F9DFA891F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BAF2A-D927-665C-ED07-2F95BDA2D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BA93C-B4A1-3A64-BD7A-D50A9955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8407D-93EC-E875-DA57-165AF0414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4FFB9-000A-5A9E-005D-5BE5E3F09732}"/>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8" name="Footer Placeholder 7">
            <a:extLst>
              <a:ext uri="{FF2B5EF4-FFF2-40B4-BE49-F238E27FC236}">
                <a16:creationId xmlns:a16="http://schemas.microsoft.com/office/drawing/2014/main" id="{18955445-9925-D85F-DF36-9AA238BC507B}"/>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9" name="Slide Number Placeholder 8">
            <a:extLst>
              <a:ext uri="{FF2B5EF4-FFF2-40B4-BE49-F238E27FC236}">
                <a16:creationId xmlns:a16="http://schemas.microsoft.com/office/drawing/2014/main" id="{A0D05DEB-03A2-F8ED-9ED9-16A2AE1BC92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477576282"/>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0FA1-45B3-A2A7-89B8-E99DAC2C4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F5967-6946-95BA-4D35-F1244E2F43D8}"/>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4" name="Footer Placeholder 3">
            <a:extLst>
              <a:ext uri="{FF2B5EF4-FFF2-40B4-BE49-F238E27FC236}">
                <a16:creationId xmlns:a16="http://schemas.microsoft.com/office/drawing/2014/main" id="{5B1EDDD7-BBE4-081F-B6D7-5302533A746B}"/>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3E24A451-F141-6C30-1B67-C2B9D5131F2B}"/>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708471692"/>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EE236-2D07-5494-BFD4-8A7D04253B92}"/>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3" name="Footer Placeholder 2">
            <a:extLst>
              <a:ext uri="{FF2B5EF4-FFF2-40B4-BE49-F238E27FC236}">
                <a16:creationId xmlns:a16="http://schemas.microsoft.com/office/drawing/2014/main" id="{B100097C-4D12-16F0-70FC-0A4338A3E6FF}"/>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a:extLst>
              <a:ext uri="{FF2B5EF4-FFF2-40B4-BE49-F238E27FC236}">
                <a16:creationId xmlns:a16="http://schemas.microsoft.com/office/drawing/2014/main" id="{A3E98642-2910-FE64-8AB8-B076FFA2E1C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66864129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5A4A-2C7E-C28C-B44C-E28AE269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9FC8A-01E9-1AB7-688C-993D0B52F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EA301-0DE9-8B1F-6967-1DFE4C58B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E40A-02C0-7A30-3DDE-CE020C6B9711}"/>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6" name="Footer Placeholder 5">
            <a:extLst>
              <a:ext uri="{FF2B5EF4-FFF2-40B4-BE49-F238E27FC236}">
                <a16:creationId xmlns:a16="http://schemas.microsoft.com/office/drawing/2014/main" id="{A54B3DC2-BB29-7590-C6F0-3CC59782E73C}"/>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a:extLst>
              <a:ext uri="{FF2B5EF4-FFF2-40B4-BE49-F238E27FC236}">
                <a16:creationId xmlns:a16="http://schemas.microsoft.com/office/drawing/2014/main" id="{019F4862-270E-E5D8-B1F2-2DBD22F7DC86}"/>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054920769"/>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858-9925-A988-89DB-F89317F1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508D5-0DE7-3281-BB57-62A0E6CCA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8941-F8BB-8903-5FE2-274806F72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C1F85-DF0A-0B1B-9CFB-99D32185E333}"/>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6" name="Footer Placeholder 5">
            <a:extLst>
              <a:ext uri="{FF2B5EF4-FFF2-40B4-BE49-F238E27FC236}">
                <a16:creationId xmlns:a16="http://schemas.microsoft.com/office/drawing/2014/main" id="{8106C80E-A5CD-6C43-2C6E-4F3D45244B9A}"/>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a:extLst>
              <a:ext uri="{FF2B5EF4-FFF2-40B4-BE49-F238E27FC236}">
                <a16:creationId xmlns:a16="http://schemas.microsoft.com/office/drawing/2014/main" id="{4EA85AEC-793E-89DD-95AC-737D02E1DD3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420271123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0-1036-734F-696E-C7C1E2CDE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029DB-745A-0C35-6D14-4B138A0CF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73D6F-05C7-C5B8-DF35-B41E316DCC10}"/>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7E1AFB5F-5EE3-22B6-7CFF-F91F2F26BE17}"/>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37EF59E0-ACFE-CB31-B23C-9D731A11E3E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92373099"/>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6DD7F-36CC-65CB-E444-145D9FF6F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90E4-A816-F901-09FD-BF210E238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B977E-A103-9C61-31E5-B460A6CD1283}"/>
              </a:ext>
            </a:extLst>
          </p:cNvPr>
          <p:cNvSpPr>
            <a:spLocks noGrp="1"/>
          </p:cNvSpPr>
          <p:nvPr>
            <p:ph type="dt" sz="half" idx="10"/>
          </p:nvPr>
        </p:nvSpPr>
        <p:spPr/>
        <p:txBody>
          <a:body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625D558D-BAC5-E35F-9752-6743D3B7321C}"/>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771B0EA9-CC20-BFC9-D7C4-F5A77373525D}"/>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742946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63438922"/>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14011107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473830889"/>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84486500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75911158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114612458"/>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939330623"/>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39016689"/>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725722951"/>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788422085"/>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22826993"/>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94766008"/>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a:xfrm>
            <a:off x="4038600" y="7550960"/>
            <a:ext cx="4114800" cy="365125"/>
          </a:xfrm>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36712267"/>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4/25/2024</a:t>
            </a:fld>
            <a:endParaRPr lang="en-US"/>
          </a:p>
        </p:txBody>
      </p:sp>
      <p:sp>
        <p:nvSpPr>
          <p:cNvPr id="6" name="Footer Placeholder 5"/>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219485211"/>
      </p:ext>
    </p:extLst>
  </p:cSld>
  <p:clrMapOvr>
    <a:masterClrMapping/>
  </p:clrMapOvr>
  <p:hf hdr="0" dt="0"/>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4/25/2024</a:t>
            </a:fld>
            <a:endParaRPr lang="en-US"/>
          </a:p>
        </p:txBody>
      </p:sp>
      <p:sp>
        <p:nvSpPr>
          <p:cNvPr id="4" name="Footer Placeholder 3"/>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63701373"/>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4/25/2024</a:t>
            </a:fld>
            <a:endParaRPr lang="en-US"/>
          </a:p>
        </p:txBody>
      </p:sp>
      <p:sp>
        <p:nvSpPr>
          <p:cNvPr id="3" name="Footer Placeholder 2"/>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26256204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4/25/2024</a:t>
            </a:fld>
            <a:endParaRPr lang="en-US"/>
          </a:p>
        </p:txBody>
      </p:sp>
      <p:sp>
        <p:nvSpPr>
          <p:cNvPr id="5" name="Footer Placeholder 4"/>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2.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1.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4/25/2024</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82" r:id="rId1"/>
    <p:sldLayoutId id="2147483705" r:id="rId2"/>
    <p:sldLayoutId id="2147483694" r:id="rId3"/>
    <p:sldLayoutId id="2147483688" r:id="rId4"/>
    <p:sldLayoutId id="2147483683" r:id="rId5"/>
    <p:sldLayoutId id="2147483690" r:id="rId6"/>
    <p:sldLayoutId id="2147483696" r:id="rId7"/>
    <p:sldLayoutId id="2147483684" r:id="rId8"/>
    <p:sldLayoutId id="2147483693" r:id="rId9"/>
    <p:sldLayoutId id="2147483692" r:id="rId10"/>
    <p:sldLayoutId id="2147483695" r:id="rId11"/>
    <p:sldLayoutId id="2147483685" r:id="rId12"/>
    <p:sldLayoutId id="2147483689" r:id="rId13"/>
    <p:sldLayoutId id="2147483691" r:id="rId14"/>
    <p:sldLayoutId id="2147483686" r:id="rId15"/>
    <p:sldLayoutId id="2147483687" r:id="rId16"/>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58860-8DAB-0B7F-C444-EDCCCD996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FD6D85-D028-0EB4-E1A2-9D3EB5CB6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816F9-01B8-381A-1833-D3EC8D234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BA8B-1434-4B6D-AC7F-8FACA0B2A2E6}" type="datetimeFigureOut">
              <a:rPr lang="en-US" smtClean="0"/>
              <a:t>4/25/2024</a:t>
            </a:fld>
            <a:endParaRPr lang="en-US"/>
          </a:p>
        </p:txBody>
      </p:sp>
      <p:sp>
        <p:nvSpPr>
          <p:cNvPr id="5" name="Footer Placeholder 4">
            <a:extLst>
              <a:ext uri="{FF2B5EF4-FFF2-40B4-BE49-F238E27FC236}">
                <a16:creationId xmlns:a16="http://schemas.microsoft.com/office/drawing/2014/main" id="{AC85FCB7-9B5C-9B44-5646-D2217E43F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analysis and results are based on synthetically generated data. This is NOT a reflection of Truist's data.​</a:t>
            </a:r>
          </a:p>
        </p:txBody>
      </p:sp>
      <p:sp>
        <p:nvSpPr>
          <p:cNvPr id="6" name="Slide Number Placeholder 5">
            <a:extLst>
              <a:ext uri="{FF2B5EF4-FFF2-40B4-BE49-F238E27FC236}">
                <a16:creationId xmlns:a16="http://schemas.microsoft.com/office/drawing/2014/main" id="{BDEE5D4B-9EBB-E60C-9BDF-6E43AF748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F86-B0C4-4A06-AE51-35F6B9C6B46D}" type="slidenum">
              <a:rPr lang="en-US" smtClean="0"/>
              <a:t>‹#›</a:t>
            </a:fld>
            <a:endParaRPr lang="en-US"/>
          </a:p>
        </p:txBody>
      </p:sp>
    </p:spTree>
    <p:extLst>
      <p:ext uri="{BB962C8B-B14F-4D97-AF65-F5344CB8AC3E}">
        <p14:creationId xmlns:p14="http://schemas.microsoft.com/office/powerpoint/2010/main" val="35002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4/25/2024</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r>
              <a:rPr lang="en-US"/>
              <a:t>The analysis and results are based on synthetically generated data. This is NOT a reflection of Truist's data.​</a:t>
            </a:r>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864688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kannanaikkal/food-demand-forecasting/data" TargetMode="Externa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722" y="0"/>
            <a:ext cx="12124158" cy="2387600"/>
          </a:xfrm>
        </p:spPr>
        <p:txBody>
          <a:bodyPr/>
          <a:lstStyle/>
          <a:p>
            <a:pPr algn="ctr">
              <a:lnSpc>
                <a:spcPct val="100000"/>
              </a:lnSpc>
            </a:pPr>
            <a:r>
              <a:rPr lang="en-US" sz="4800" dirty="0">
                <a:latin typeface="Arial"/>
                <a:cs typeface="Arial"/>
              </a:rPr>
              <a:t>Food Demand Forecasting</a:t>
            </a:r>
            <a:endParaRPr lang="en-US" sz="4800" dirty="0">
              <a:cs typeface="Arial" panose="020B0604020202020204" pitchFamily="34" charset="0"/>
            </a:endParaRPr>
          </a:p>
        </p:txBody>
      </p:sp>
      <p:sp>
        <p:nvSpPr>
          <p:cNvPr id="7" name="Text Placeholder 6"/>
          <p:cNvSpPr>
            <a:spLocks noGrp="1"/>
          </p:cNvSpPr>
          <p:nvPr>
            <p:ph type="body" sz="quarter" idx="13"/>
          </p:nvPr>
        </p:nvSpPr>
        <p:spPr>
          <a:xfrm>
            <a:off x="3019425" y="2792280"/>
            <a:ext cx="6153150" cy="309877"/>
          </a:xfrm>
        </p:spPr>
        <p:txBody>
          <a:bodyPr vert="horz" lIns="0" tIns="0" rIns="0" bIns="0" rtlCol="0" anchor="t">
            <a:noAutofit/>
          </a:bodyPr>
          <a:lstStyle/>
          <a:p>
            <a:pPr algn="ctr"/>
            <a:r>
              <a:rPr lang="en-US" dirty="0">
                <a:latin typeface="Arial"/>
                <a:cs typeface="Arial"/>
              </a:rPr>
              <a:t>Hussain Kaide </a:t>
            </a:r>
            <a:r>
              <a:rPr lang="en-US" dirty="0" err="1">
                <a:latin typeface="Arial"/>
                <a:cs typeface="Arial"/>
              </a:rPr>
              <a:t>Johar</a:t>
            </a:r>
            <a:r>
              <a:rPr lang="en-US" dirty="0">
                <a:latin typeface="Arial"/>
                <a:cs typeface="Arial"/>
              </a:rPr>
              <a:t> Manasi</a:t>
            </a:r>
          </a:p>
          <a:p>
            <a:pPr algn="ctr"/>
            <a:r>
              <a:rPr lang="en-US" dirty="0">
                <a:latin typeface="Arial"/>
                <a:cs typeface="Arial"/>
              </a:rPr>
              <a:t>April 25th, 2024</a:t>
            </a:r>
          </a:p>
          <a:p>
            <a:endParaRPr lang="en-US" dirty="0"/>
          </a:p>
        </p:txBody>
      </p:sp>
      <p:sp>
        <p:nvSpPr>
          <p:cNvPr id="6" name="Slide Number Placeholder 5">
            <a:extLst>
              <a:ext uri="{FF2B5EF4-FFF2-40B4-BE49-F238E27FC236}">
                <a16:creationId xmlns:a16="http://schemas.microsoft.com/office/drawing/2014/main" id="{D560C62B-A36D-6ABE-3EFD-D6DB4F4C2220}"/>
              </a:ext>
            </a:extLst>
          </p:cNvPr>
          <p:cNvSpPr>
            <a:spLocks noGrp="1"/>
          </p:cNvSpPr>
          <p:nvPr>
            <p:ph type="sldNum" sz="quarter" idx="12"/>
          </p:nvPr>
        </p:nvSpPr>
        <p:spPr/>
        <p:txBody>
          <a:bodyPr/>
          <a:lstStyle/>
          <a:p>
            <a:fld id="{FB12CDF8-32CE-4E9C-B71D-397F5A61EE24}" type="slidenum">
              <a:rPr lang="en-US" smtClean="0"/>
              <a:t>1</a:t>
            </a:fld>
            <a:endParaRPr lang="en-US"/>
          </a:p>
        </p:txBody>
      </p:sp>
    </p:spTree>
    <p:extLst>
      <p:ext uri="{BB962C8B-B14F-4D97-AF65-F5344CB8AC3E}">
        <p14:creationId xmlns:p14="http://schemas.microsoft.com/office/powerpoint/2010/main" val="1467182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BC0E-9F31-4469-82B4-91119B39919E}"/>
              </a:ext>
            </a:extLst>
          </p:cNvPr>
          <p:cNvSpPr>
            <a:spLocks noGrp="1"/>
          </p:cNvSpPr>
          <p:nvPr>
            <p:ph type="title"/>
          </p:nvPr>
        </p:nvSpPr>
        <p:spPr>
          <a:xfrm>
            <a:off x="381000" y="650221"/>
            <a:ext cx="11430000" cy="498598"/>
          </a:xfrm>
        </p:spPr>
        <p:txBody>
          <a:bodyPr/>
          <a:lstStyle/>
          <a:p>
            <a:r>
              <a:rPr lang="en-US" dirty="0"/>
              <a:t>Line plot of orders over time</a:t>
            </a:r>
          </a:p>
        </p:txBody>
      </p:sp>
      <p:sp>
        <p:nvSpPr>
          <p:cNvPr id="4" name="Footer Placeholder 3">
            <a:extLst>
              <a:ext uri="{FF2B5EF4-FFF2-40B4-BE49-F238E27FC236}">
                <a16:creationId xmlns:a16="http://schemas.microsoft.com/office/drawing/2014/main" id="{54D3C184-C780-CB14-5AD3-0740B441C4A1}"/>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DDAE4F75-1FEC-C057-33D5-B3D69C10C19E}"/>
              </a:ext>
            </a:extLst>
          </p:cNvPr>
          <p:cNvSpPr>
            <a:spLocks noGrp="1"/>
          </p:cNvSpPr>
          <p:nvPr>
            <p:ph type="sldNum" sz="quarter" idx="12"/>
          </p:nvPr>
        </p:nvSpPr>
        <p:spPr/>
        <p:txBody>
          <a:bodyPr/>
          <a:lstStyle/>
          <a:p>
            <a:fld id="{FB12CDF8-32CE-4E9C-B71D-397F5A61EE24}" type="slidenum">
              <a:rPr lang="en-US" smtClean="0"/>
              <a:t>10</a:t>
            </a:fld>
            <a:endParaRPr lang="en-US"/>
          </a:p>
        </p:txBody>
      </p:sp>
      <p:pic>
        <p:nvPicPr>
          <p:cNvPr id="4098" name="Picture 2">
            <a:extLst>
              <a:ext uri="{FF2B5EF4-FFF2-40B4-BE49-F238E27FC236}">
                <a16:creationId xmlns:a16="http://schemas.microsoft.com/office/drawing/2014/main" id="{36D04928-721B-7A26-0D3B-EDDA837A0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673" y="1359297"/>
            <a:ext cx="10246654" cy="484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41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1E77-236A-92F8-79A2-8DF901F141D6}"/>
              </a:ext>
            </a:extLst>
          </p:cNvPr>
          <p:cNvSpPr>
            <a:spLocks noGrp="1"/>
          </p:cNvSpPr>
          <p:nvPr>
            <p:ph type="title"/>
          </p:nvPr>
        </p:nvSpPr>
        <p:spPr/>
        <p:txBody>
          <a:bodyPr/>
          <a:lstStyle/>
          <a:p>
            <a:r>
              <a:rPr lang="en-US" dirty="0"/>
              <a:t>About the Centers</a:t>
            </a:r>
          </a:p>
        </p:txBody>
      </p:sp>
      <p:sp>
        <p:nvSpPr>
          <p:cNvPr id="4" name="Footer Placeholder 3">
            <a:extLst>
              <a:ext uri="{FF2B5EF4-FFF2-40B4-BE49-F238E27FC236}">
                <a16:creationId xmlns:a16="http://schemas.microsoft.com/office/drawing/2014/main" id="{C4CFDBC9-ADBC-5EE9-6E5A-88F2F495364B}"/>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4384F244-73B0-F661-6C51-8847CF3207E4}"/>
              </a:ext>
            </a:extLst>
          </p:cNvPr>
          <p:cNvSpPr>
            <a:spLocks noGrp="1"/>
          </p:cNvSpPr>
          <p:nvPr>
            <p:ph type="sldNum" sz="quarter" idx="12"/>
          </p:nvPr>
        </p:nvSpPr>
        <p:spPr/>
        <p:txBody>
          <a:bodyPr/>
          <a:lstStyle/>
          <a:p>
            <a:fld id="{FB12CDF8-32CE-4E9C-B71D-397F5A61EE24}" type="slidenum">
              <a:rPr lang="en-US" smtClean="0"/>
              <a:t>11</a:t>
            </a:fld>
            <a:endParaRPr lang="en-US"/>
          </a:p>
        </p:txBody>
      </p:sp>
      <p:pic>
        <p:nvPicPr>
          <p:cNvPr id="2052" name="Picture 4">
            <a:extLst>
              <a:ext uri="{FF2B5EF4-FFF2-40B4-BE49-F238E27FC236}">
                <a16:creationId xmlns:a16="http://schemas.microsoft.com/office/drawing/2014/main" id="{4ABC61AF-C479-E3E5-046F-822EB3727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792" y="1605148"/>
            <a:ext cx="6081616" cy="51297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9C8C16-7B76-4846-B5DB-63C21B076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14" y="1459850"/>
            <a:ext cx="3305917" cy="489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972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9667-F43A-4673-E4F8-DB5985CEFC34}"/>
              </a:ext>
            </a:extLst>
          </p:cNvPr>
          <p:cNvSpPr>
            <a:spLocks noGrp="1"/>
          </p:cNvSpPr>
          <p:nvPr>
            <p:ph type="title"/>
          </p:nvPr>
        </p:nvSpPr>
        <p:spPr/>
        <p:txBody>
          <a:bodyPr/>
          <a:lstStyle/>
          <a:p>
            <a:r>
              <a:rPr lang="en-US" dirty="0"/>
              <a:t>About the prices</a:t>
            </a:r>
          </a:p>
        </p:txBody>
      </p:sp>
      <p:sp>
        <p:nvSpPr>
          <p:cNvPr id="4" name="Footer Placeholder 3">
            <a:extLst>
              <a:ext uri="{FF2B5EF4-FFF2-40B4-BE49-F238E27FC236}">
                <a16:creationId xmlns:a16="http://schemas.microsoft.com/office/drawing/2014/main" id="{30FC906E-1ACA-68E3-EF2E-E99A727AC390}"/>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B1174B4F-74AA-3F29-339D-C4F92946AFDD}"/>
              </a:ext>
            </a:extLst>
          </p:cNvPr>
          <p:cNvSpPr>
            <a:spLocks noGrp="1"/>
          </p:cNvSpPr>
          <p:nvPr>
            <p:ph type="sldNum" sz="quarter" idx="12"/>
          </p:nvPr>
        </p:nvSpPr>
        <p:spPr/>
        <p:txBody>
          <a:bodyPr/>
          <a:lstStyle/>
          <a:p>
            <a:fld id="{FB12CDF8-32CE-4E9C-B71D-397F5A61EE24}" type="slidenum">
              <a:rPr lang="en-US" smtClean="0"/>
              <a:t>12</a:t>
            </a:fld>
            <a:endParaRPr lang="en-US"/>
          </a:p>
        </p:txBody>
      </p:sp>
      <p:pic>
        <p:nvPicPr>
          <p:cNvPr id="3074" name="Picture 2">
            <a:extLst>
              <a:ext uri="{FF2B5EF4-FFF2-40B4-BE49-F238E27FC236}">
                <a16:creationId xmlns:a16="http://schemas.microsoft.com/office/drawing/2014/main" id="{EE3BEE5B-AE5F-6CAA-2DAC-F3FB2F1A0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613" y="1481938"/>
            <a:ext cx="5082597" cy="48744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1938522-BDA8-9EE8-C9BA-8CDFB4098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8" y="1690886"/>
            <a:ext cx="56959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817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31A9-2688-EB7D-F57A-175C77DF9E4F}"/>
              </a:ext>
            </a:extLst>
          </p:cNvPr>
          <p:cNvSpPr>
            <a:spLocks noGrp="1"/>
          </p:cNvSpPr>
          <p:nvPr>
            <p:ph type="title"/>
          </p:nvPr>
        </p:nvSpPr>
        <p:spPr/>
        <p:txBody>
          <a:bodyPr/>
          <a:lstStyle/>
          <a:p>
            <a:r>
              <a:rPr lang="en-US" dirty="0"/>
              <a:t>About the Orders</a:t>
            </a:r>
          </a:p>
        </p:txBody>
      </p:sp>
      <p:sp>
        <p:nvSpPr>
          <p:cNvPr id="4" name="Footer Placeholder 3">
            <a:extLst>
              <a:ext uri="{FF2B5EF4-FFF2-40B4-BE49-F238E27FC236}">
                <a16:creationId xmlns:a16="http://schemas.microsoft.com/office/drawing/2014/main" id="{BB587F70-D77B-977B-2AE2-8C940FAC09BC}"/>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7E685D60-81C8-7005-8195-98C30466051E}"/>
              </a:ext>
            </a:extLst>
          </p:cNvPr>
          <p:cNvSpPr>
            <a:spLocks noGrp="1"/>
          </p:cNvSpPr>
          <p:nvPr>
            <p:ph type="sldNum" sz="quarter" idx="12"/>
          </p:nvPr>
        </p:nvSpPr>
        <p:spPr/>
        <p:txBody>
          <a:bodyPr/>
          <a:lstStyle/>
          <a:p>
            <a:fld id="{FB12CDF8-32CE-4E9C-B71D-397F5A61EE24}" type="slidenum">
              <a:rPr lang="en-US" smtClean="0"/>
              <a:t>13</a:t>
            </a:fld>
            <a:endParaRPr lang="en-US"/>
          </a:p>
        </p:txBody>
      </p:sp>
      <p:pic>
        <p:nvPicPr>
          <p:cNvPr id="5122" name="Picture 2">
            <a:extLst>
              <a:ext uri="{FF2B5EF4-FFF2-40B4-BE49-F238E27FC236}">
                <a16:creationId xmlns:a16="http://schemas.microsoft.com/office/drawing/2014/main" id="{8D816448-8A1A-510A-5C9A-17EBF1914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974" y="1761303"/>
            <a:ext cx="4790851" cy="40999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BB1B766-229A-90F8-62EA-233154C7F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844" y="1761303"/>
            <a:ext cx="4114800" cy="409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2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46252-DD1D-F058-BB89-7DDDBFCAD032}"/>
              </a:ext>
            </a:extLst>
          </p:cNvPr>
          <p:cNvSpPr>
            <a:spLocks noGrp="1"/>
          </p:cNvSpPr>
          <p:nvPr>
            <p:ph type="title"/>
          </p:nvPr>
        </p:nvSpPr>
        <p:spPr/>
        <p:txBody>
          <a:bodyPr/>
          <a:lstStyle/>
          <a:p>
            <a:r>
              <a:rPr lang="en-US" dirty="0"/>
              <a:t>Orders and Centers</a:t>
            </a:r>
          </a:p>
        </p:txBody>
      </p:sp>
      <p:sp>
        <p:nvSpPr>
          <p:cNvPr id="4" name="Footer Placeholder 3">
            <a:extLst>
              <a:ext uri="{FF2B5EF4-FFF2-40B4-BE49-F238E27FC236}">
                <a16:creationId xmlns:a16="http://schemas.microsoft.com/office/drawing/2014/main" id="{1DD6B198-0E61-0F31-DEA5-5EDCDE6FCDC9}"/>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FD6B5C15-4B3E-E62D-7646-78F5147AC966}"/>
              </a:ext>
            </a:extLst>
          </p:cNvPr>
          <p:cNvSpPr>
            <a:spLocks noGrp="1"/>
          </p:cNvSpPr>
          <p:nvPr>
            <p:ph type="sldNum" sz="quarter" idx="12"/>
          </p:nvPr>
        </p:nvSpPr>
        <p:spPr/>
        <p:txBody>
          <a:bodyPr/>
          <a:lstStyle/>
          <a:p>
            <a:fld id="{FB12CDF8-32CE-4E9C-B71D-397F5A61EE24}" type="slidenum">
              <a:rPr lang="en-US" smtClean="0"/>
              <a:t>14</a:t>
            </a:fld>
            <a:endParaRPr lang="en-US"/>
          </a:p>
        </p:txBody>
      </p:sp>
      <p:pic>
        <p:nvPicPr>
          <p:cNvPr id="6146" name="Picture 2">
            <a:extLst>
              <a:ext uri="{FF2B5EF4-FFF2-40B4-BE49-F238E27FC236}">
                <a16:creationId xmlns:a16="http://schemas.microsoft.com/office/drawing/2014/main" id="{B75B5B2D-2395-7E0E-BB19-EE5BD0E02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312" y="1526677"/>
            <a:ext cx="4378576" cy="45594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4D4F62F-FBCD-B04B-D9DA-B964E5A61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312" y="1526677"/>
            <a:ext cx="2828894" cy="459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32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919240" y="3121223"/>
            <a:ext cx="4156364" cy="615553"/>
          </a:xfrm>
        </p:spPr>
        <p:txBody>
          <a:bodyPr/>
          <a:lstStyle/>
          <a:p>
            <a:pPr lvl="0">
              <a:lnSpc>
                <a:spcPct val="100000"/>
              </a:lnSpc>
            </a:pPr>
            <a:r>
              <a:rPr lang="en-US" sz="4000" dirty="0"/>
              <a:t>Models Used</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15</a:t>
            </a:fld>
            <a:endParaRPr lang="en-US"/>
          </a:p>
        </p:txBody>
      </p:sp>
    </p:spTree>
    <p:extLst>
      <p:ext uri="{BB962C8B-B14F-4D97-AF65-F5344CB8AC3E}">
        <p14:creationId xmlns:p14="http://schemas.microsoft.com/office/powerpoint/2010/main" val="160474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B4CB8-9C5B-431C-821B-0CC789CE8E69}"/>
              </a:ext>
            </a:extLst>
          </p:cNvPr>
          <p:cNvSpPr>
            <a:spLocks noGrp="1"/>
          </p:cNvSpPr>
          <p:nvPr>
            <p:ph type="title"/>
          </p:nvPr>
        </p:nvSpPr>
        <p:spPr/>
        <p:txBody>
          <a:bodyPr/>
          <a:lstStyle/>
          <a:p>
            <a:r>
              <a:rPr lang="en-US" dirty="0"/>
              <a:t>List of Models Used</a:t>
            </a:r>
          </a:p>
        </p:txBody>
      </p:sp>
      <p:sp>
        <p:nvSpPr>
          <p:cNvPr id="8" name="TextBox 7">
            <a:extLst>
              <a:ext uri="{FF2B5EF4-FFF2-40B4-BE49-F238E27FC236}">
                <a16:creationId xmlns:a16="http://schemas.microsoft.com/office/drawing/2014/main" id="{816C7FFD-572C-0316-BBD1-AA8B7C24A43B}"/>
              </a:ext>
            </a:extLst>
          </p:cNvPr>
          <p:cNvSpPr txBox="1"/>
          <p:nvPr/>
        </p:nvSpPr>
        <p:spPr>
          <a:xfrm>
            <a:off x="265471" y="1472986"/>
            <a:ext cx="11926529" cy="3970318"/>
          </a:xfrm>
          <a:prstGeom prst="rect">
            <a:avLst/>
          </a:prstGeom>
          <a:noFill/>
        </p:spPr>
        <p:txBody>
          <a:bodyPr wrap="square">
            <a:spAutoFit/>
          </a:bodyPr>
          <a:lstStyle/>
          <a:p>
            <a:pPr marL="342900" indent="-342900">
              <a:buFont typeface="+mj-lt"/>
              <a:buAutoNum type="arabicPeriod"/>
            </a:pPr>
            <a:r>
              <a:rPr lang="en-US" sz="2800" dirty="0"/>
              <a:t>Linear Regression</a:t>
            </a:r>
          </a:p>
          <a:p>
            <a:pPr marL="342900" indent="-342900">
              <a:buFont typeface="+mj-lt"/>
              <a:buAutoNum type="arabicPeriod"/>
            </a:pPr>
            <a:r>
              <a:rPr lang="en-US" sz="2800" dirty="0"/>
              <a:t>Decision Tree</a:t>
            </a:r>
          </a:p>
          <a:p>
            <a:pPr marL="342900" indent="-342900">
              <a:buFont typeface="+mj-lt"/>
              <a:buAutoNum type="arabicPeriod"/>
            </a:pPr>
            <a:r>
              <a:rPr lang="en-US" sz="2800" dirty="0"/>
              <a:t>KNN Regressor</a:t>
            </a:r>
          </a:p>
          <a:p>
            <a:pPr marL="342900" indent="-342900">
              <a:buFont typeface="+mj-lt"/>
              <a:buAutoNum type="arabicPeriod"/>
            </a:pPr>
            <a:endParaRPr lang="en-US" sz="2800" dirty="0"/>
          </a:p>
          <a:p>
            <a:pPr marL="342900" indent="-342900">
              <a:buFont typeface="+mj-lt"/>
              <a:buAutoNum type="arabicPeriod"/>
            </a:pPr>
            <a:r>
              <a:rPr lang="en-US" sz="2800" dirty="0"/>
              <a:t>Ridge and Lasso Regression</a:t>
            </a:r>
          </a:p>
          <a:p>
            <a:pPr marL="342900" indent="-342900">
              <a:buFont typeface="+mj-lt"/>
              <a:buAutoNum type="arabicPeriod"/>
            </a:pPr>
            <a:r>
              <a:rPr lang="en-US" sz="2800" dirty="0"/>
              <a:t>Random Forest Regressor</a:t>
            </a:r>
          </a:p>
          <a:p>
            <a:pPr marL="342900" indent="-342900">
              <a:buFont typeface="+mj-lt"/>
              <a:buAutoNum type="arabicPeriod"/>
            </a:pPr>
            <a:r>
              <a:rPr lang="en-US" sz="2800" dirty="0" err="1"/>
              <a:t>CatBoost</a:t>
            </a:r>
            <a:endParaRPr lang="en-US" sz="2800" dirty="0"/>
          </a:p>
          <a:p>
            <a:pPr marL="342900" indent="-342900">
              <a:buFont typeface="+mj-lt"/>
              <a:buAutoNum type="arabicPeriod"/>
            </a:pPr>
            <a:r>
              <a:rPr lang="en-US" sz="2800" dirty="0" err="1"/>
              <a:t>XGBoost</a:t>
            </a:r>
            <a:r>
              <a:rPr lang="en-US" sz="2800" dirty="0"/>
              <a:t> Regressor</a:t>
            </a:r>
          </a:p>
          <a:p>
            <a:pPr marL="342900" indent="-342900">
              <a:buFont typeface="+mj-lt"/>
              <a:buAutoNum type="arabicPeriod"/>
            </a:pPr>
            <a:r>
              <a:rPr lang="en-US" sz="2800" dirty="0" err="1"/>
              <a:t>LightGBM</a:t>
            </a:r>
            <a:endParaRPr lang="en-US" sz="2800" dirty="0"/>
          </a:p>
        </p:txBody>
      </p:sp>
    </p:spTree>
    <p:extLst>
      <p:ext uri="{BB962C8B-B14F-4D97-AF65-F5344CB8AC3E}">
        <p14:creationId xmlns:p14="http://schemas.microsoft.com/office/powerpoint/2010/main" val="2038108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919240" y="2813447"/>
            <a:ext cx="4156364" cy="1231106"/>
          </a:xfrm>
        </p:spPr>
        <p:txBody>
          <a:bodyPr/>
          <a:lstStyle/>
          <a:p>
            <a:pPr lvl="0">
              <a:lnSpc>
                <a:spcPct val="100000"/>
              </a:lnSpc>
            </a:pPr>
            <a:r>
              <a:rPr lang="en-US" sz="4000" dirty="0"/>
              <a:t>Results and Evaluation</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17</a:t>
            </a:fld>
            <a:endParaRPr lang="en-US"/>
          </a:p>
        </p:txBody>
      </p:sp>
    </p:spTree>
    <p:extLst>
      <p:ext uri="{BB962C8B-B14F-4D97-AF65-F5344CB8AC3E}">
        <p14:creationId xmlns:p14="http://schemas.microsoft.com/office/powerpoint/2010/main" val="84254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27534"/>
            <a:ext cx="9144000" cy="2387600"/>
          </a:xfrm>
        </p:spPr>
        <p:txBody>
          <a:bodyPr/>
          <a:lstStyle/>
          <a:p>
            <a:pPr algn="ctr"/>
            <a:r>
              <a:rPr lang="en-US" dirty="0">
                <a:cs typeface="Arial"/>
              </a:rPr>
              <a:t>Results</a:t>
            </a:r>
          </a:p>
        </p:txBody>
      </p:sp>
      <p:sp>
        <p:nvSpPr>
          <p:cNvPr id="4" name="Slide Number Placeholder 3">
            <a:extLst>
              <a:ext uri="{FF2B5EF4-FFF2-40B4-BE49-F238E27FC236}">
                <a16:creationId xmlns:a16="http://schemas.microsoft.com/office/drawing/2014/main" id="{8E98E8AF-C75B-2D77-7EB3-62C46027C607}"/>
              </a:ext>
            </a:extLst>
          </p:cNvPr>
          <p:cNvSpPr>
            <a:spLocks noGrp="1"/>
          </p:cNvSpPr>
          <p:nvPr>
            <p:ph type="sldNum" sz="quarter" idx="12"/>
          </p:nvPr>
        </p:nvSpPr>
        <p:spPr/>
        <p:txBody>
          <a:bodyPr/>
          <a:lstStyle/>
          <a:p>
            <a:fld id="{FB12CDF8-32CE-4E9C-B71D-397F5A61EE24}" type="slidenum">
              <a:rPr lang="en-US" smtClean="0"/>
              <a:t>18</a:t>
            </a:fld>
            <a:endParaRPr lang="en-US"/>
          </a:p>
        </p:txBody>
      </p:sp>
      <p:graphicFrame>
        <p:nvGraphicFramePr>
          <p:cNvPr id="6" name="Table 5">
            <a:extLst>
              <a:ext uri="{FF2B5EF4-FFF2-40B4-BE49-F238E27FC236}">
                <a16:creationId xmlns:a16="http://schemas.microsoft.com/office/drawing/2014/main" id="{25689C56-E66A-9109-1846-BE60ED321AEF}"/>
              </a:ext>
            </a:extLst>
          </p:cNvPr>
          <p:cNvGraphicFramePr>
            <a:graphicFrameLocks noGrp="1"/>
          </p:cNvGraphicFramePr>
          <p:nvPr>
            <p:extLst>
              <p:ext uri="{D42A27DB-BD31-4B8C-83A1-F6EECF244321}">
                <p14:modId xmlns:p14="http://schemas.microsoft.com/office/powerpoint/2010/main" val="1204462852"/>
              </p:ext>
            </p:extLst>
          </p:nvPr>
        </p:nvGraphicFramePr>
        <p:xfrm>
          <a:off x="2032000" y="1083459"/>
          <a:ext cx="8128000" cy="54842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73587337"/>
                    </a:ext>
                  </a:extLst>
                </a:gridCol>
                <a:gridCol w="2032000">
                  <a:extLst>
                    <a:ext uri="{9D8B030D-6E8A-4147-A177-3AD203B41FA5}">
                      <a16:colId xmlns:a16="http://schemas.microsoft.com/office/drawing/2014/main" val="1306654186"/>
                    </a:ext>
                  </a:extLst>
                </a:gridCol>
                <a:gridCol w="2032000">
                  <a:extLst>
                    <a:ext uri="{9D8B030D-6E8A-4147-A177-3AD203B41FA5}">
                      <a16:colId xmlns:a16="http://schemas.microsoft.com/office/drawing/2014/main" val="3570655289"/>
                    </a:ext>
                  </a:extLst>
                </a:gridCol>
                <a:gridCol w="2032000">
                  <a:extLst>
                    <a:ext uri="{9D8B030D-6E8A-4147-A177-3AD203B41FA5}">
                      <a16:colId xmlns:a16="http://schemas.microsoft.com/office/drawing/2014/main" val="689373607"/>
                    </a:ext>
                  </a:extLst>
                </a:gridCol>
              </a:tblGrid>
              <a:tr h="584780">
                <a:tc>
                  <a:txBody>
                    <a:bodyPr/>
                    <a:lstStyle/>
                    <a:p>
                      <a:pPr algn="ctr"/>
                      <a:r>
                        <a:rPr lang="en-US" dirty="0"/>
                        <a:t>Model</a:t>
                      </a:r>
                    </a:p>
                  </a:txBody>
                  <a:tcPr/>
                </a:tc>
                <a:tc>
                  <a:txBody>
                    <a:bodyPr/>
                    <a:lstStyle/>
                    <a:p>
                      <a:pPr algn="ctr"/>
                      <a:r>
                        <a:rPr lang="en-US" dirty="0"/>
                        <a:t>MAE</a:t>
                      </a:r>
                    </a:p>
                  </a:txBody>
                  <a:tcPr/>
                </a:tc>
                <a:tc>
                  <a:txBody>
                    <a:bodyPr/>
                    <a:lstStyle/>
                    <a:p>
                      <a:pPr algn="ctr"/>
                      <a:r>
                        <a:rPr lang="en-US" dirty="0"/>
                        <a:t>MSE</a:t>
                      </a:r>
                    </a:p>
                  </a:txBody>
                  <a:tcPr/>
                </a:tc>
                <a:tc>
                  <a:txBody>
                    <a:bodyPr/>
                    <a:lstStyle/>
                    <a:p>
                      <a:pPr algn="ctr"/>
                      <a:r>
                        <a:rPr lang="en-US" dirty="0"/>
                        <a:t>R2</a:t>
                      </a:r>
                    </a:p>
                  </a:txBody>
                  <a:tcPr/>
                </a:tc>
                <a:extLst>
                  <a:ext uri="{0D108BD9-81ED-4DB2-BD59-A6C34878D82A}">
                    <a16:rowId xmlns:a16="http://schemas.microsoft.com/office/drawing/2014/main" val="3326337836"/>
                  </a:ext>
                </a:extLst>
              </a:tr>
              <a:tr h="584780">
                <a:tc>
                  <a:txBody>
                    <a:bodyPr/>
                    <a:lstStyle/>
                    <a:p>
                      <a:r>
                        <a:rPr lang="en-US" dirty="0"/>
                        <a:t>Linear Regression</a:t>
                      </a:r>
                    </a:p>
                  </a:txBody>
                  <a:tcPr/>
                </a:tc>
                <a:tc>
                  <a:txBody>
                    <a:bodyPr/>
                    <a:lstStyle/>
                    <a:p>
                      <a:r>
                        <a:rPr lang="en-US" dirty="0"/>
                        <a:t>0.494</a:t>
                      </a:r>
                    </a:p>
                  </a:txBody>
                  <a:tcPr/>
                </a:tc>
                <a:tc>
                  <a:txBody>
                    <a:bodyPr/>
                    <a:lstStyle/>
                    <a:p>
                      <a:r>
                        <a:rPr lang="en-US" dirty="0"/>
                        <a:t>0.390</a:t>
                      </a:r>
                    </a:p>
                  </a:txBody>
                  <a:tcPr/>
                </a:tc>
                <a:tc>
                  <a:txBody>
                    <a:bodyPr/>
                    <a:lstStyle/>
                    <a:p>
                      <a:r>
                        <a:rPr lang="en-US" dirty="0"/>
                        <a:t>0.704</a:t>
                      </a:r>
                    </a:p>
                  </a:txBody>
                  <a:tcPr/>
                </a:tc>
                <a:extLst>
                  <a:ext uri="{0D108BD9-81ED-4DB2-BD59-A6C34878D82A}">
                    <a16:rowId xmlns:a16="http://schemas.microsoft.com/office/drawing/2014/main" val="2158782322"/>
                  </a:ext>
                </a:extLst>
              </a:tr>
              <a:tr h="584780">
                <a:tc>
                  <a:txBody>
                    <a:bodyPr/>
                    <a:lstStyle/>
                    <a:p>
                      <a:r>
                        <a:rPr lang="en-US" dirty="0"/>
                        <a:t>Decision Tree</a:t>
                      </a:r>
                    </a:p>
                  </a:txBody>
                  <a:tcPr/>
                </a:tc>
                <a:tc>
                  <a:txBody>
                    <a:bodyPr/>
                    <a:lstStyle/>
                    <a:p>
                      <a:r>
                        <a:rPr lang="en-US" dirty="0"/>
                        <a:t>0.534</a:t>
                      </a:r>
                    </a:p>
                  </a:txBody>
                  <a:tcPr/>
                </a:tc>
                <a:tc>
                  <a:txBody>
                    <a:bodyPr/>
                    <a:lstStyle/>
                    <a:p>
                      <a:r>
                        <a:rPr lang="en-US" dirty="0"/>
                        <a:t>0.462</a:t>
                      </a:r>
                    </a:p>
                  </a:txBody>
                  <a:tcPr/>
                </a:tc>
                <a:tc>
                  <a:txBody>
                    <a:bodyPr/>
                    <a:lstStyle/>
                    <a:p>
                      <a:r>
                        <a:rPr lang="en-US" dirty="0"/>
                        <a:t>0.649</a:t>
                      </a:r>
                    </a:p>
                  </a:txBody>
                  <a:tcPr/>
                </a:tc>
                <a:extLst>
                  <a:ext uri="{0D108BD9-81ED-4DB2-BD59-A6C34878D82A}">
                    <a16:rowId xmlns:a16="http://schemas.microsoft.com/office/drawing/2014/main" val="3213153846"/>
                  </a:ext>
                </a:extLst>
              </a:tr>
              <a:tr h="584780">
                <a:tc>
                  <a:txBody>
                    <a:bodyPr/>
                    <a:lstStyle/>
                    <a:p>
                      <a:r>
                        <a:rPr lang="en-US" dirty="0"/>
                        <a:t>KNN Regressor</a:t>
                      </a:r>
                    </a:p>
                  </a:txBody>
                  <a:tcPr/>
                </a:tc>
                <a:tc>
                  <a:txBody>
                    <a:bodyPr/>
                    <a:lstStyle/>
                    <a:p>
                      <a:r>
                        <a:rPr lang="en-US" dirty="0"/>
                        <a:t>0.428</a:t>
                      </a:r>
                    </a:p>
                  </a:txBody>
                  <a:tcPr/>
                </a:tc>
                <a:tc>
                  <a:txBody>
                    <a:bodyPr/>
                    <a:lstStyle/>
                    <a:p>
                      <a:r>
                        <a:rPr lang="en-US" dirty="0"/>
                        <a:t>0.314</a:t>
                      </a:r>
                    </a:p>
                  </a:txBody>
                  <a:tcPr/>
                </a:tc>
                <a:tc>
                  <a:txBody>
                    <a:bodyPr/>
                    <a:lstStyle/>
                    <a:p>
                      <a:r>
                        <a:rPr lang="en-US" dirty="0"/>
                        <a:t>0.762</a:t>
                      </a:r>
                    </a:p>
                  </a:txBody>
                  <a:tcPr/>
                </a:tc>
                <a:extLst>
                  <a:ext uri="{0D108BD9-81ED-4DB2-BD59-A6C34878D82A}">
                    <a16:rowId xmlns:a16="http://schemas.microsoft.com/office/drawing/2014/main" val="426628177"/>
                  </a:ext>
                </a:extLst>
              </a:tr>
              <a:tr h="584780">
                <a:tc>
                  <a:txBody>
                    <a:bodyPr/>
                    <a:lstStyle/>
                    <a:p>
                      <a:r>
                        <a:rPr lang="en-US" dirty="0"/>
                        <a:t>Ridge and Lasso Regression</a:t>
                      </a:r>
                    </a:p>
                  </a:txBody>
                  <a:tcPr/>
                </a:tc>
                <a:tc>
                  <a:txBody>
                    <a:bodyPr/>
                    <a:lstStyle/>
                    <a:p>
                      <a:r>
                        <a:rPr lang="en-US" dirty="0"/>
                        <a:t>0.494  0.562</a:t>
                      </a:r>
                    </a:p>
                  </a:txBody>
                  <a:tcPr/>
                </a:tc>
                <a:tc>
                  <a:txBody>
                    <a:bodyPr/>
                    <a:lstStyle/>
                    <a:p>
                      <a:r>
                        <a:rPr lang="en-US" dirty="0"/>
                        <a:t>0.390 / 0.498</a:t>
                      </a:r>
                    </a:p>
                  </a:txBody>
                  <a:tcPr/>
                </a:tc>
                <a:tc>
                  <a:txBody>
                    <a:bodyPr/>
                    <a:lstStyle/>
                    <a:p>
                      <a:r>
                        <a:rPr lang="en-US" dirty="0"/>
                        <a:t>0.704 / 0.622</a:t>
                      </a:r>
                    </a:p>
                  </a:txBody>
                  <a:tcPr/>
                </a:tc>
                <a:extLst>
                  <a:ext uri="{0D108BD9-81ED-4DB2-BD59-A6C34878D82A}">
                    <a16:rowId xmlns:a16="http://schemas.microsoft.com/office/drawing/2014/main" val="424871130"/>
                  </a:ext>
                </a:extLst>
              </a:tr>
              <a:tr h="584780">
                <a:tc>
                  <a:txBody>
                    <a:bodyPr/>
                    <a:lstStyle/>
                    <a:p>
                      <a:r>
                        <a:rPr lang="en-US" dirty="0"/>
                        <a:t>Random Forest Regressor</a:t>
                      </a:r>
                    </a:p>
                  </a:txBody>
                  <a:tcPr/>
                </a:tc>
                <a:tc>
                  <a:txBody>
                    <a:bodyPr/>
                    <a:lstStyle/>
                    <a:p>
                      <a:r>
                        <a:rPr lang="en-US" dirty="0"/>
                        <a:t>0.522</a:t>
                      </a:r>
                    </a:p>
                  </a:txBody>
                  <a:tcPr/>
                </a:tc>
                <a:tc>
                  <a:txBody>
                    <a:bodyPr/>
                    <a:lstStyle/>
                    <a:p>
                      <a:r>
                        <a:rPr lang="en-US" dirty="0"/>
                        <a:t>0.438</a:t>
                      </a:r>
                    </a:p>
                  </a:txBody>
                  <a:tcPr/>
                </a:tc>
                <a:tc>
                  <a:txBody>
                    <a:bodyPr/>
                    <a:lstStyle/>
                    <a:p>
                      <a:r>
                        <a:rPr lang="en-US" dirty="0"/>
                        <a:t>0.668</a:t>
                      </a:r>
                    </a:p>
                  </a:txBody>
                  <a:tcPr/>
                </a:tc>
                <a:extLst>
                  <a:ext uri="{0D108BD9-81ED-4DB2-BD59-A6C34878D82A}">
                    <a16:rowId xmlns:a16="http://schemas.microsoft.com/office/drawing/2014/main" val="57189696"/>
                  </a:ext>
                </a:extLst>
              </a:tr>
              <a:tr h="584780">
                <a:tc>
                  <a:txBody>
                    <a:bodyPr/>
                    <a:lstStyle/>
                    <a:p>
                      <a:r>
                        <a:rPr lang="en-US" dirty="0" err="1"/>
                        <a:t>CatBoost</a:t>
                      </a:r>
                      <a:endParaRPr lang="en-US" dirty="0"/>
                    </a:p>
                  </a:txBody>
                  <a:tcPr/>
                </a:tc>
                <a:tc>
                  <a:txBody>
                    <a:bodyPr/>
                    <a:lstStyle/>
                    <a:p>
                      <a:r>
                        <a:rPr lang="en-US" dirty="0"/>
                        <a:t>0.381</a:t>
                      </a:r>
                    </a:p>
                  </a:txBody>
                  <a:tcPr/>
                </a:tc>
                <a:tc>
                  <a:txBody>
                    <a:bodyPr/>
                    <a:lstStyle/>
                    <a:p>
                      <a:r>
                        <a:rPr lang="en-US" dirty="0"/>
                        <a:t>0.247</a:t>
                      </a:r>
                    </a:p>
                  </a:txBody>
                  <a:tcPr/>
                </a:tc>
                <a:tc>
                  <a:txBody>
                    <a:bodyPr/>
                    <a:lstStyle/>
                    <a:p>
                      <a:r>
                        <a:rPr lang="en-US" dirty="0"/>
                        <a:t>0.812</a:t>
                      </a:r>
                    </a:p>
                  </a:txBody>
                  <a:tcPr/>
                </a:tc>
                <a:extLst>
                  <a:ext uri="{0D108BD9-81ED-4DB2-BD59-A6C34878D82A}">
                    <a16:rowId xmlns:a16="http://schemas.microsoft.com/office/drawing/2014/main" val="409887308"/>
                  </a:ext>
                </a:extLst>
              </a:tr>
              <a:tr h="584780">
                <a:tc>
                  <a:txBody>
                    <a:bodyPr/>
                    <a:lstStyle/>
                    <a:p>
                      <a:r>
                        <a:rPr lang="en-US" dirty="0" err="1"/>
                        <a:t>XGBoost</a:t>
                      </a:r>
                      <a:r>
                        <a:rPr lang="en-US" dirty="0"/>
                        <a:t> Regressor</a:t>
                      </a:r>
                    </a:p>
                  </a:txBody>
                  <a:tcPr/>
                </a:tc>
                <a:tc>
                  <a:txBody>
                    <a:bodyPr/>
                    <a:lstStyle/>
                    <a:p>
                      <a:r>
                        <a:rPr lang="en-US" dirty="0"/>
                        <a:t>0.393</a:t>
                      </a:r>
                    </a:p>
                  </a:txBody>
                  <a:tcPr/>
                </a:tc>
                <a:tc>
                  <a:txBody>
                    <a:bodyPr/>
                    <a:lstStyle/>
                    <a:p>
                      <a:r>
                        <a:rPr lang="en-US" dirty="0"/>
                        <a:t>0.260</a:t>
                      </a:r>
                    </a:p>
                  </a:txBody>
                  <a:tcPr/>
                </a:tc>
                <a:tc>
                  <a:txBody>
                    <a:bodyPr/>
                    <a:lstStyle/>
                    <a:p>
                      <a:r>
                        <a:rPr lang="en-US" dirty="0"/>
                        <a:t>0.802</a:t>
                      </a:r>
                    </a:p>
                  </a:txBody>
                  <a:tcPr/>
                </a:tc>
                <a:extLst>
                  <a:ext uri="{0D108BD9-81ED-4DB2-BD59-A6C34878D82A}">
                    <a16:rowId xmlns:a16="http://schemas.microsoft.com/office/drawing/2014/main" val="3784900151"/>
                  </a:ext>
                </a:extLst>
              </a:tr>
              <a:tr h="584780">
                <a:tc>
                  <a:txBody>
                    <a:bodyPr/>
                    <a:lstStyle/>
                    <a:p>
                      <a:r>
                        <a:rPr lang="en-US" dirty="0" err="1"/>
                        <a:t>LightGBM</a:t>
                      </a:r>
                      <a:endParaRPr lang="en-US" dirty="0"/>
                    </a:p>
                  </a:txBody>
                  <a:tcPr/>
                </a:tc>
                <a:tc>
                  <a:txBody>
                    <a:bodyPr/>
                    <a:lstStyle/>
                    <a:p>
                      <a:r>
                        <a:rPr lang="en-US" dirty="0"/>
                        <a:t>0.392</a:t>
                      </a:r>
                    </a:p>
                  </a:txBody>
                  <a:tcPr/>
                </a:tc>
                <a:tc>
                  <a:txBody>
                    <a:bodyPr/>
                    <a:lstStyle/>
                    <a:p>
                      <a:r>
                        <a:rPr lang="en-US" dirty="0"/>
                        <a:t>0.257</a:t>
                      </a:r>
                    </a:p>
                  </a:txBody>
                  <a:tcPr/>
                </a:tc>
                <a:tc>
                  <a:txBody>
                    <a:bodyPr/>
                    <a:lstStyle/>
                    <a:p>
                      <a:r>
                        <a:rPr lang="en-US" dirty="0"/>
                        <a:t>0.804</a:t>
                      </a:r>
                    </a:p>
                  </a:txBody>
                  <a:tcPr/>
                </a:tc>
                <a:extLst>
                  <a:ext uri="{0D108BD9-81ED-4DB2-BD59-A6C34878D82A}">
                    <a16:rowId xmlns:a16="http://schemas.microsoft.com/office/drawing/2014/main" val="914722480"/>
                  </a:ext>
                </a:extLst>
              </a:tr>
            </a:tbl>
          </a:graphicData>
        </a:graphic>
      </p:graphicFrame>
    </p:spTree>
    <p:extLst>
      <p:ext uri="{BB962C8B-B14F-4D97-AF65-F5344CB8AC3E}">
        <p14:creationId xmlns:p14="http://schemas.microsoft.com/office/powerpoint/2010/main" val="163864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919240" y="3121223"/>
            <a:ext cx="4156364" cy="615553"/>
          </a:xfrm>
        </p:spPr>
        <p:txBody>
          <a:bodyPr/>
          <a:lstStyle/>
          <a:p>
            <a:pPr lvl="0">
              <a:lnSpc>
                <a:spcPct val="100000"/>
              </a:lnSpc>
            </a:pPr>
            <a:r>
              <a:rPr lang="en-US" sz="4000" dirty="0"/>
              <a:t>Conclusions</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19</a:t>
            </a:fld>
            <a:endParaRPr lang="en-US"/>
          </a:p>
        </p:txBody>
      </p:sp>
    </p:spTree>
    <p:extLst>
      <p:ext uri="{BB962C8B-B14F-4D97-AF65-F5344CB8AC3E}">
        <p14:creationId xmlns:p14="http://schemas.microsoft.com/office/powerpoint/2010/main" val="38581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ECB8-857E-160F-108B-697BEB2BA2E2}"/>
              </a:ext>
            </a:extLst>
          </p:cNvPr>
          <p:cNvSpPr>
            <a:spLocks noGrp="1"/>
          </p:cNvSpPr>
          <p:nvPr>
            <p:ph type="title"/>
          </p:nvPr>
        </p:nvSpPr>
        <p:spPr>
          <a:xfrm>
            <a:off x="381000" y="860699"/>
            <a:ext cx="11430000" cy="498598"/>
          </a:xfrm>
        </p:spPr>
        <p:txBody>
          <a:bodyPr wrap="square" anchor="b">
            <a:normAutofit/>
          </a:bodyPr>
          <a:lstStyle/>
          <a:p>
            <a:r>
              <a:rPr lang="en-US"/>
              <a:t>Agenda:</a:t>
            </a:r>
          </a:p>
        </p:txBody>
      </p:sp>
      <p:graphicFrame>
        <p:nvGraphicFramePr>
          <p:cNvPr id="5" name="Content Placeholder 2">
            <a:extLst>
              <a:ext uri="{FF2B5EF4-FFF2-40B4-BE49-F238E27FC236}">
                <a16:creationId xmlns:a16="http://schemas.microsoft.com/office/drawing/2014/main" id="{E120AC39-A5C6-1FBD-CA30-B226F7958CAB}"/>
              </a:ext>
            </a:extLst>
          </p:cNvPr>
          <p:cNvGraphicFramePr>
            <a:graphicFrameLocks noGrp="1"/>
          </p:cNvGraphicFramePr>
          <p:nvPr>
            <p:ph idx="1"/>
            <p:extLst>
              <p:ext uri="{D42A27DB-BD31-4B8C-83A1-F6EECF244321}">
                <p14:modId xmlns:p14="http://schemas.microsoft.com/office/powerpoint/2010/main" val="1809707801"/>
              </p:ext>
            </p:extLst>
          </p:nvPr>
        </p:nvGraphicFramePr>
        <p:xfrm>
          <a:off x="381000" y="1788326"/>
          <a:ext cx="11430000" cy="4173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Research with solid fill">
            <a:extLst>
              <a:ext uri="{FF2B5EF4-FFF2-40B4-BE49-F238E27FC236}">
                <a16:creationId xmlns:a16="http://schemas.microsoft.com/office/drawing/2014/main" id="{C23C44E5-69A4-F8C0-1254-3924EEC6FC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408" y="2609592"/>
            <a:ext cx="457200" cy="457200"/>
          </a:xfrm>
          <a:prstGeom prst="rect">
            <a:avLst/>
          </a:prstGeom>
        </p:spPr>
      </p:pic>
      <p:sp>
        <p:nvSpPr>
          <p:cNvPr id="63" name="Slide Number Placeholder 62">
            <a:extLst>
              <a:ext uri="{FF2B5EF4-FFF2-40B4-BE49-F238E27FC236}">
                <a16:creationId xmlns:a16="http://schemas.microsoft.com/office/drawing/2014/main" id="{53500AFA-92E1-E03A-C97F-8B97DED7F855}"/>
              </a:ext>
            </a:extLst>
          </p:cNvPr>
          <p:cNvSpPr>
            <a:spLocks noGrp="1"/>
          </p:cNvSpPr>
          <p:nvPr>
            <p:ph type="sldNum" sz="quarter" idx="12"/>
          </p:nvPr>
        </p:nvSpPr>
        <p:spPr/>
        <p:txBody>
          <a:bodyPr/>
          <a:lstStyle/>
          <a:p>
            <a:fld id="{FB12CDF8-32CE-4E9C-B71D-397F5A61EE24}" type="slidenum">
              <a:rPr lang="en-US" smtClean="0"/>
              <a:t>2</a:t>
            </a:fld>
            <a:endParaRPr lang="en-US"/>
          </a:p>
        </p:txBody>
      </p:sp>
    </p:spTree>
    <p:extLst>
      <p:ext uri="{BB962C8B-B14F-4D97-AF65-F5344CB8AC3E}">
        <p14:creationId xmlns:p14="http://schemas.microsoft.com/office/powerpoint/2010/main" val="324202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B4CB8-9C5B-431C-821B-0CC789CE8E69}"/>
              </a:ext>
            </a:extLst>
          </p:cNvPr>
          <p:cNvSpPr>
            <a:spLocks noGrp="1"/>
          </p:cNvSpPr>
          <p:nvPr>
            <p:ph type="title"/>
          </p:nvPr>
        </p:nvSpPr>
        <p:spPr>
          <a:xfrm>
            <a:off x="312174" y="231435"/>
            <a:ext cx="11430000" cy="498598"/>
          </a:xfrm>
        </p:spPr>
        <p:txBody>
          <a:bodyPr/>
          <a:lstStyle/>
          <a:p>
            <a:r>
              <a:rPr lang="en-US" dirty="0"/>
              <a:t>Takeaways</a:t>
            </a:r>
          </a:p>
        </p:txBody>
      </p:sp>
      <p:sp>
        <p:nvSpPr>
          <p:cNvPr id="2" name="Title 4">
            <a:extLst>
              <a:ext uri="{FF2B5EF4-FFF2-40B4-BE49-F238E27FC236}">
                <a16:creationId xmlns:a16="http://schemas.microsoft.com/office/drawing/2014/main" id="{8E16256D-017B-1C9D-4B0A-7D1D4185CA26}"/>
              </a:ext>
            </a:extLst>
          </p:cNvPr>
          <p:cNvSpPr txBox="1">
            <a:spLocks/>
          </p:cNvSpPr>
          <p:nvPr/>
        </p:nvSpPr>
        <p:spPr>
          <a:xfrm>
            <a:off x="312174" y="2866386"/>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i="0" kern="1200">
                <a:solidFill>
                  <a:schemeClr val="tx2"/>
                </a:solidFill>
                <a:latin typeface="Arial" panose="020B0604020202020204" pitchFamily="34" charset="0"/>
                <a:ea typeface="+mj-ea"/>
                <a:cs typeface="+mj-cs"/>
              </a:defRPr>
            </a:lvl1pPr>
          </a:lstStyle>
          <a:p>
            <a:r>
              <a:rPr lang="en-US" dirty="0"/>
              <a:t>Business Impact</a:t>
            </a:r>
          </a:p>
        </p:txBody>
      </p:sp>
      <p:sp>
        <p:nvSpPr>
          <p:cNvPr id="9" name="TextBox 8">
            <a:extLst>
              <a:ext uri="{FF2B5EF4-FFF2-40B4-BE49-F238E27FC236}">
                <a16:creationId xmlns:a16="http://schemas.microsoft.com/office/drawing/2014/main" id="{5E958EFB-6162-6644-37A8-A2F4D471546F}"/>
              </a:ext>
            </a:extLst>
          </p:cNvPr>
          <p:cNvSpPr txBox="1"/>
          <p:nvPr/>
        </p:nvSpPr>
        <p:spPr>
          <a:xfrm>
            <a:off x="312174" y="835061"/>
            <a:ext cx="11040979" cy="2031325"/>
          </a:xfrm>
          <a:prstGeom prst="rect">
            <a:avLst/>
          </a:prstGeom>
          <a:noFill/>
        </p:spPr>
        <p:txBody>
          <a:bodyPr wrap="square">
            <a:spAutoFit/>
          </a:bodyPr>
          <a:lstStyle/>
          <a:p>
            <a:pPr marL="285750" indent="-285750">
              <a:buFont typeface="Arial" panose="020B0604020202020204" pitchFamily="34" charset="0"/>
              <a:buChar char="•"/>
            </a:pPr>
            <a:r>
              <a:rPr lang="en-US" dirty="0"/>
              <a:t>The project successfully developed and evaluated multiple predictive models, with </a:t>
            </a:r>
            <a:r>
              <a:rPr lang="en-US" dirty="0" err="1"/>
              <a:t>CatBoost</a:t>
            </a:r>
            <a:r>
              <a:rPr lang="en-US" dirty="0"/>
              <a:t> emerging as the top performer, achieving an impressive R2 of 0.812.</a:t>
            </a:r>
          </a:p>
          <a:p>
            <a:pPr marL="285750" indent="-285750">
              <a:buFont typeface="Arial" panose="020B0604020202020204" pitchFamily="34" charset="0"/>
              <a:buChar char="•"/>
            </a:pPr>
            <a:r>
              <a:rPr lang="en-US" dirty="0"/>
              <a:t>Through extensive data preprocessing, feature engineering, and model experimentation, I optimized the prediction accuracy and robustness of the models.</a:t>
            </a:r>
          </a:p>
          <a:p>
            <a:pPr marL="285750" indent="-285750">
              <a:buFont typeface="Arial" panose="020B0604020202020204" pitchFamily="34" charset="0"/>
              <a:buChar char="•"/>
            </a:pPr>
            <a:r>
              <a:rPr lang="en-US" dirty="0"/>
              <a:t>The utilization of advanced machine learning techniques such as </a:t>
            </a:r>
            <a:r>
              <a:rPr lang="en-US" dirty="0" err="1"/>
              <a:t>CatBoost</a:t>
            </a:r>
            <a:r>
              <a:rPr lang="en-US" dirty="0"/>
              <a:t> demonstrates the effectiveness of leveraging state-of-the-art algorithms for demand forecasting in the meal delivery industry.</a:t>
            </a:r>
          </a:p>
        </p:txBody>
      </p:sp>
      <p:sp>
        <p:nvSpPr>
          <p:cNvPr id="13" name="TextBox 12">
            <a:extLst>
              <a:ext uri="{FF2B5EF4-FFF2-40B4-BE49-F238E27FC236}">
                <a16:creationId xmlns:a16="http://schemas.microsoft.com/office/drawing/2014/main" id="{8B8E754B-1224-3F36-3BFB-C0916BA6DA66}"/>
              </a:ext>
            </a:extLst>
          </p:cNvPr>
          <p:cNvSpPr txBox="1"/>
          <p:nvPr/>
        </p:nvSpPr>
        <p:spPr>
          <a:xfrm>
            <a:off x="312174" y="3364984"/>
            <a:ext cx="11040978" cy="2862322"/>
          </a:xfrm>
          <a:prstGeom prst="rect">
            <a:avLst/>
          </a:prstGeom>
          <a:noFill/>
        </p:spPr>
        <p:txBody>
          <a:bodyPr wrap="square">
            <a:spAutoFit/>
          </a:bodyPr>
          <a:lstStyle/>
          <a:p>
            <a:pPr marL="285750" indent="-285750">
              <a:buFont typeface="Arial" panose="020B0604020202020204" pitchFamily="34" charset="0"/>
              <a:buChar char="•"/>
            </a:pPr>
            <a:r>
              <a:rPr lang="en-US" dirty="0"/>
              <a:t>Accurate order prediction enables the meal delivery service to optimize inventory management and ensure sufficient stock levels to meet customer demand, reducing the risk of overstocking or stockouts.</a:t>
            </a:r>
          </a:p>
          <a:p>
            <a:pPr marL="285750" indent="-285750">
              <a:buFont typeface="Arial" panose="020B0604020202020204" pitchFamily="34" charset="0"/>
              <a:buChar char="•"/>
            </a:pPr>
            <a:r>
              <a:rPr lang="en-US" dirty="0"/>
              <a:t>Enhanced operational efficiency through improved demand forecasting allows for better resource allocation, minimizing wastage and maximizing cost-effectiveness.</a:t>
            </a:r>
          </a:p>
          <a:p>
            <a:pPr marL="285750" indent="-285750">
              <a:buFont typeface="Arial" panose="020B0604020202020204" pitchFamily="34" charset="0"/>
              <a:buChar char="•"/>
            </a:pPr>
            <a:r>
              <a:rPr lang="en-US" dirty="0"/>
              <a:t>The ability to predict future order volumes with high accuracy empowers the meal delivery service to plan marketing campaigns, promotions, and menu offerings strategically, aligning with customer preferences and seasonal trends.</a:t>
            </a:r>
          </a:p>
          <a:p>
            <a:pPr marL="285750" indent="-285750">
              <a:buFont typeface="Arial" panose="020B0604020202020204" pitchFamily="34" charset="0"/>
              <a:buChar char="•"/>
            </a:pPr>
            <a:r>
              <a:rPr lang="en-US" dirty="0"/>
              <a:t>Ultimately, the implementation of advanced predictive modeling techniques like </a:t>
            </a:r>
            <a:r>
              <a:rPr lang="en-US" dirty="0" err="1"/>
              <a:t>CatBoost</a:t>
            </a:r>
            <a:r>
              <a:rPr lang="en-US" dirty="0"/>
              <a:t> translates into improved customer satisfaction, increased revenue, and sustainable growth for the meal delivery business.</a:t>
            </a:r>
          </a:p>
        </p:txBody>
      </p:sp>
    </p:spTree>
    <p:extLst>
      <p:ext uri="{BB962C8B-B14F-4D97-AF65-F5344CB8AC3E}">
        <p14:creationId xmlns:p14="http://schemas.microsoft.com/office/powerpoint/2010/main" val="847780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A9E3F6-EB72-4939-9021-A36D5593B921}"/>
              </a:ext>
            </a:extLst>
          </p:cNvPr>
          <p:cNvSpPr>
            <a:spLocks noGrp="1"/>
          </p:cNvSpPr>
          <p:nvPr>
            <p:ph type="ctrTitle"/>
          </p:nvPr>
        </p:nvSpPr>
        <p:spPr>
          <a:xfrm>
            <a:off x="1524000" y="1272357"/>
            <a:ext cx="9144000" cy="2387600"/>
          </a:xfrm>
        </p:spPr>
        <p:txBody>
          <a:bodyPr/>
          <a:lstStyle/>
          <a:p>
            <a:pPr algn="ctr"/>
            <a:r>
              <a:rPr lang="en-US" dirty="0"/>
              <a:t>THANK YOU!</a:t>
            </a:r>
          </a:p>
        </p:txBody>
      </p:sp>
    </p:spTree>
    <p:extLst>
      <p:ext uri="{BB962C8B-B14F-4D97-AF65-F5344CB8AC3E}">
        <p14:creationId xmlns:p14="http://schemas.microsoft.com/office/powerpoint/2010/main" val="348744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811085" y="1826180"/>
            <a:ext cx="4156364" cy="3323987"/>
          </a:xfrm>
        </p:spPr>
        <p:txBody>
          <a:bodyPr/>
          <a:lstStyle/>
          <a:p>
            <a:pPr lvl="0">
              <a:lnSpc>
                <a:spcPct val="100000"/>
              </a:lnSpc>
            </a:pPr>
            <a:r>
              <a:rPr lang="en-US" sz="5400" dirty="0"/>
              <a:t>Problem Statement and Objective</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3</a:t>
            </a:fld>
            <a:endParaRPr lang="en-US"/>
          </a:p>
        </p:txBody>
      </p:sp>
    </p:spTree>
    <p:extLst>
      <p:ext uri="{BB962C8B-B14F-4D97-AF65-F5344CB8AC3E}">
        <p14:creationId xmlns:p14="http://schemas.microsoft.com/office/powerpoint/2010/main" val="301313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B4CB8-9C5B-431C-821B-0CC789CE8E69}"/>
              </a:ext>
            </a:extLst>
          </p:cNvPr>
          <p:cNvSpPr>
            <a:spLocks noGrp="1"/>
          </p:cNvSpPr>
          <p:nvPr>
            <p:ph type="title"/>
          </p:nvPr>
        </p:nvSpPr>
        <p:spPr/>
        <p:txBody>
          <a:bodyPr/>
          <a:lstStyle/>
          <a:p>
            <a:r>
              <a:rPr lang="en-US" dirty="0"/>
              <a:t>Problem Statement</a:t>
            </a:r>
          </a:p>
        </p:txBody>
      </p:sp>
      <p:sp>
        <p:nvSpPr>
          <p:cNvPr id="2" name="TextBox 1">
            <a:extLst>
              <a:ext uri="{FF2B5EF4-FFF2-40B4-BE49-F238E27FC236}">
                <a16:creationId xmlns:a16="http://schemas.microsoft.com/office/drawing/2014/main" id="{067DEF3B-AA91-760A-6365-FAFB6557CD78}"/>
              </a:ext>
            </a:extLst>
          </p:cNvPr>
          <p:cNvSpPr txBox="1"/>
          <p:nvPr/>
        </p:nvSpPr>
        <p:spPr>
          <a:xfrm>
            <a:off x="381000" y="1533832"/>
            <a:ext cx="10542639" cy="4100052"/>
          </a:xfrm>
          <a:prstGeom prst="rect">
            <a:avLst/>
          </a:prstGeom>
        </p:spPr>
        <p:txBody>
          <a:bodyPr wrap="square" rtlCol="0">
            <a:spAutoFit/>
          </a:bodyPr>
          <a:lstStyle/>
          <a:p>
            <a:pPr algn="l"/>
            <a:endParaRPr lang="en-US" dirty="0">
              <a:latin typeface="Sofia Pro Medium" panose="020B0000000000000000" pitchFamily="34" charset="0"/>
            </a:endParaRPr>
          </a:p>
        </p:txBody>
      </p:sp>
      <p:sp>
        <p:nvSpPr>
          <p:cNvPr id="7" name="TextBox 6">
            <a:extLst>
              <a:ext uri="{FF2B5EF4-FFF2-40B4-BE49-F238E27FC236}">
                <a16:creationId xmlns:a16="http://schemas.microsoft.com/office/drawing/2014/main" id="{21C2AD10-AF24-1EBF-9BCA-3A06325492F2}"/>
              </a:ext>
            </a:extLst>
          </p:cNvPr>
          <p:cNvSpPr txBox="1"/>
          <p:nvPr/>
        </p:nvSpPr>
        <p:spPr>
          <a:xfrm>
            <a:off x="381000" y="1533832"/>
            <a:ext cx="10660626" cy="1200329"/>
          </a:xfrm>
          <a:prstGeom prst="rect">
            <a:avLst/>
          </a:prstGeom>
          <a:noFill/>
        </p:spPr>
        <p:txBody>
          <a:bodyPr wrap="square">
            <a:spAutoFit/>
          </a:bodyPr>
          <a:lstStyle/>
          <a:p>
            <a:r>
              <a:rPr lang="en-US" dirty="0"/>
              <a:t>The meal delivery service industry relies heavily on accurate demand forecasting to optimize inventory management and ensure timely delivery to customers. In this context, optimizing and accurately predicting the number of orders in the upcoming weeks based on historical data from three primary datasets: Meals Info, Fulfillment Center, and Sales Dataset.</a:t>
            </a:r>
          </a:p>
        </p:txBody>
      </p:sp>
      <p:sp>
        <p:nvSpPr>
          <p:cNvPr id="8" name="Title 4">
            <a:extLst>
              <a:ext uri="{FF2B5EF4-FFF2-40B4-BE49-F238E27FC236}">
                <a16:creationId xmlns:a16="http://schemas.microsoft.com/office/drawing/2014/main" id="{2BA143C6-D148-05EB-FF13-B40ED6C1E547}"/>
              </a:ext>
            </a:extLst>
          </p:cNvPr>
          <p:cNvSpPr txBox="1">
            <a:spLocks/>
          </p:cNvSpPr>
          <p:nvPr/>
        </p:nvSpPr>
        <p:spPr>
          <a:xfrm>
            <a:off x="381000" y="3334559"/>
            <a:ext cx="11430000" cy="498598"/>
          </a:xfrm>
          <a:prstGeom prst="rect">
            <a:avLst/>
          </a:prstGeom>
        </p:spPr>
        <p:txBody>
          <a:bodyPr vert="horz" wrap="square" lIns="0" tIns="0" rIns="0" bIns="0" rtlCol="0" anchor="b" anchorCtr="0">
            <a:spAutoFit/>
          </a:bodyPr>
          <a:lstStyle>
            <a:lvl1pPr algn="l" defTabSz="914400" rtl="0" eaLnBrk="1" latinLnBrk="0" hangingPunct="1">
              <a:lnSpc>
                <a:spcPct val="90000"/>
              </a:lnSpc>
              <a:spcBef>
                <a:spcPct val="0"/>
              </a:spcBef>
              <a:buNone/>
              <a:defRPr sz="3600" b="1" i="0" kern="1200">
                <a:solidFill>
                  <a:schemeClr val="tx2"/>
                </a:solidFill>
                <a:latin typeface="Arial" panose="020B0604020202020204" pitchFamily="34" charset="0"/>
                <a:ea typeface="+mj-ea"/>
                <a:cs typeface="+mj-cs"/>
              </a:defRPr>
            </a:lvl1pPr>
          </a:lstStyle>
          <a:p>
            <a:r>
              <a:rPr lang="en-US" dirty="0"/>
              <a:t>Objective</a:t>
            </a:r>
          </a:p>
        </p:txBody>
      </p:sp>
      <p:sp>
        <p:nvSpPr>
          <p:cNvPr id="9" name="TextBox 8">
            <a:extLst>
              <a:ext uri="{FF2B5EF4-FFF2-40B4-BE49-F238E27FC236}">
                <a16:creationId xmlns:a16="http://schemas.microsoft.com/office/drawing/2014/main" id="{72FFE128-4920-84EA-DFBE-AB62921C692A}"/>
              </a:ext>
            </a:extLst>
          </p:cNvPr>
          <p:cNvSpPr txBox="1"/>
          <p:nvPr/>
        </p:nvSpPr>
        <p:spPr>
          <a:xfrm>
            <a:off x="381000" y="4025704"/>
            <a:ext cx="10660626" cy="369332"/>
          </a:xfrm>
          <a:prstGeom prst="rect">
            <a:avLst/>
          </a:prstGeom>
        </p:spPr>
        <p:txBody>
          <a:bodyPr wrap="square">
            <a:spAutoFit/>
          </a:bodyPr>
          <a:lstStyle/>
          <a:p>
            <a:endParaRPr lang="en-US" dirty="0"/>
          </a:p>
        </p:txBody>
      </p:sp>
      <p:sp>
        <p:nvSpPr>
          <p:cNvPr id="13" name="TextBox 12">
            <a:extLst>
              <a:ext uri="{FF2B5EF4-FFF2-40B4-BE49-F238E27FC236}">
                <a16:creationId xmlns:a16="http://schemas.microsoft.com/office/drawing/2014/main" id="{A0208AC7-108B-D26D-2FCF-A79CAF5A98D7}"/>
              </a:ext>
            </a:extLst>
          </p:cNvPr>
          <p:cNvSpPr txBox="1"/>
          <p:nvPr/>
        </p:nvSpPr>
        <p:spPr>
          <a:xfrm>
            <a:off x="381000" y="3956895"/>
            <a:ext cx="10660626" cy="1200329"/>
          </a:xfrm>
          <a:prstGeom prst="rect">
            <a:avLst/>
          </a:prstGeom>
          <a:noFill/>
        </p:spPr>
        <p:txBody>
          <a:bodyPr wrap="square">
            <a:spAutoFit/>
          </a:bodyPr>
          <a:lstStyle/>
          <a:p>
            <a:r>
              <a:rPr lang="en-US" dirty="0"/>
              <a:t>The primary objective is to develop predictive models capable of accurately forecasting the number of orders for each meal and fulfillment center combination in the upcoming weeks. By leveraging historical data and advanced analytics techniques, I aim to optimize inventory levels, streamline operations, and enhance customer satisfaction.</a:t>
            </a:r>
          </a:p>
        </p:txBody>
      </p:sp>
    </p:spTree>
    <p:extLst>
      <p:ext uri="{BB962C8B-B14F-4D97-AF65-F5344CB8AC3E}">
        <p14:creationId xmlns:p14="http://schemas.microsoft.com/office/powerpoint/2010/main" val="1132381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5ED5-7198-AC7C-42A3-DB805D5C1461}"/>
              </a:ext>
            </a:extLst>
          </p:cNvPr>
          <p:cNvSpPr>
            <a:spLocks noGrp="1"/>
          </p:cNvSpPr>
          <p:nvPr>
            <p:ph type="title"/>
          </p:nvPr>
        </p:nvSpPr>
        <p:spPr/>
        <p:txBody>
          <a:bodyPr/>
          <a:lstStyle/>
          <a:p>
            <a:r>
              <a:rPr lang="en-US" dirty="0"/>
              <a:t>Dataset Overview </a:t>
            </a:r>
          </a:p>
        </p:txBody>
      </p:sp>
      <p:sp>
        <p:nvSpPr>
          <p:cNvPr id="3" name="Content Placeholder 2">
            <a:extLst>
              <a:ext uri="{FF2B5EF4-FFF2-40B4-BE49-F238E27FC236}">
                <a16:creationId xmlns:a16="http://schemas.microsoft.com/office/drawing/2014/main" id="{8B3B108A-846C-28C0-A494-4FDCB2C3BB36}"/>
              </a:ext>
            </a:extLst>
          </p:cNvPr>
          <p:cNvSpPr>
            <a:spLocks noGrp="1"/>
          </p:cNvSpPr>
          <p:nvPr>
            <p:ph idx="1"/>
          </p:nvPr>
        </p:nvSpPr>
        <p:spPr>
          <a:xfrm>
            <a:off x="381000" y="1610015"/>
            <a:ext cx="10768781" cy="2547700"/>
          </a:xfrm>
        </p:spPr>
        <p:txBody>
          <a:bodyPr/>
          <a:lstStyle/>
          <a:p>
            <a:pPr marL="342900" indent="-342900">
              <a:buFont typeface="Arial" panose="020B0604020202020204" pitchFamily="34" charset="0"/>
              <a:buChar char="•"/>
            </a:pPr>
            <a:r>
              <a:rPr lang="en-US" sz="1800" b="0" dirty="0">
                <a:solidFill>
                  <a:schemeClr val="tx1"/>
                </a:solidFill>
              </a:rPr>
              <a:t>Meals Info: This dataset contains information about meal categories and cuisine details, categorizing meals into various types such as Thai, Indian, and others. (51, 3)</a:t>
            </a:r>
          </a:p>
          <a:p>
            <a:r>
              <a:rPr lang="en-US" sz="1800" b="0" dirty="0">
                <a:solidFill>
                  <a:schemeClr val="tx1"/>
                </a:solidFill>
              </a:rPr>
              <a:t>Columns: ['</a:t>
            </a:r>
            <a:r>
              <a:rPr lang="en-US" sz="1800" b="0" dirty="0" err="1">
                <a:solidFill>
                  <a:schemeClr val="tx1"/>
                </a:solidFill>
              </a:rPr>
              <a:t>meal_id</a:t>
            </a:r>
            <a:r>
              <a:rPr lang="en-US" sz="1800" b="0" dirty="0">
                <a:solidFill>
                  <a:schemeClr val="tx1"/>
                </a:solidFill>
              </a:rPr>
              <a:t>', 'category', 'cuisine']</a:t>
            </a:r>
          </a:p>
          <a:p>
            <a:pPr marL="342900" indent="-342900">
              <a:buFont typeface="Arial" panose="020B0604020202020204" pitchFamily="34" charset="0"/>
              <a:buChar char="•"/>
            </a:pPr>
            <a:r>
              <a:rPr lang="en-US" sz="1800" b="0" dirty="0">
                <a:solidFill>
                  <a:schemeClr val="tx1"/>
                </a:solidFill>
              </a:rPr>
              <a:t>Fulfillment Center: Details of the fulfillment centers where meals are stored and dispatched, providing crucial information on logistics and distribution channels. (77, 5)</a:t>
            </a:r>
          </a:p>
          <a:p>
            <a:r>
              <a:rPr lang="en-US" sz="1800" b="0" dirty="0">
                <a:solidFill>
                  <a:schemeClr val="tx1"/>
                </a:solidFill>
              </a:rPr>
              <a:t>Columns: ['</a:t>
            </a:r>
            <a:r>
              <a:rPr lang="en-US" sz="1800" b="0" dirty="0" err="1">
                <a:solidFill>
                  <a:schemeClr val="tx1"/>
                </a:solidFill>
              </a:rPr>
              <a:t>center_id</a:t>
            </a:r>
            <a:r>
              <a:rPr lang="en-US" sz="1800" b="0" dirty="0">
                <a:solidFill>
                  <a:schemeClr val="tx1"/>
                </a:solidFill>
              </a:rPr>
              <a:t>', '</a:t>
            </a:r>
            <a:r>
              <a:rPr lang="en-US" sz="1800" b="0" dirty="0" err="1">
                <a:solidFill>
                  <a:schemeClr val="tx1"/>
                </a:solidFill>
              </a:rPr>
              <a:t>city_code</a:t>
            </a:r>
            <a:r>
              <a:rPr lang="en-US" sz="1800" b="0" dirty="0">
                <a:solidFill>
                  <a:schemeClr val="tx1"/>
                </a:solidFill>
              </a:rPr>
              <a:t>', '</a:t>
            </a:r>
            <a:r>
              <a:rPr lang="en-US" sz="1800" b="0" dirty="0" err="1">
                <a:solidFill>
                  <a:schemeClr val="tx1"/>
                </a:solidFill>
              </a:rPr>
              <a:t>region_code</a:t>
            </a:r>
            <a:r>
              <a:rPr lang="en-US" sz="1800" b="0" dirty="0">
                <a:solidFill>
                  <a:schemeClr val="tx1"/>
                </a:solidFill>
              </a:rPr>
              <a:t>', '</a:t>
            </a:r>
            <a:r>
              <a:rPr lang="en-US" sz="1800" b="0" dirty="0" err="1">
                <a:solidFill>
                  <a:schemeClr val="tx1"/>
                </a:solidFill>
              </a:rPr>
              <a:t>center_type</a:t>
            </a:r>
            <a:r>
              <a:rPr lang="en-US" sz="1800" b="0" dirty="0">
                <a:solidFill>
                  <a:schemeClr val="tx1"/>
                </a:solidFill>
              </a:rPr>
              <a:t>', '</a:t>
            </a:r>
            <a:r>
              <a:rPr lang="en-US" sz="1800" b="0" dirty="0" err="1">
                <a:solidFill>
                  <a:schemeClr val="tx1"/>
                </a:solidFill>
              </a:rPr>
              <a:t>op_area</a:t>
            </a:r>
            <a:r>
              <a:rPr lang="en-US" sz="1800" b="0" dirty="0">
                <a:solidFill>
                  <a:schemeClr val="tx1"/>
                </a:solidFill>
              </a:rPr>
              <a:t>']</a:t>
            </a:r>
          </a:p>
          <a:p>
            <a:pPr marL="342900" indent="-342900">
              <a:buFont typeface="Arial" panose="020B0604020202020204" pitchFamily="34" charset="0"/>
              <a:buChar char="•"/>
            </a:pPr>
            <a:r>
              <a:rPr lang="en-US" sz="1800" b="0" dirty="0">
                <a:solidFill>
                  <a:schemeClr val="tx1"/>
                </a:solidFill>
              </a:rPr>
              <a:t>Sales Dataset: Historical data detailing the number of orders for each meal from each fulfillment center, along with associated attributes such as base price, checkout price, etc. Each transaction is assigned to one of 150 weeks, providing a temporal context for analysis. (456548, 21)</a:t>
            </a:r>
          </a:p>
          <a:p>
            <a:r>
              <a:rPr lang="en-US" sz="1800" b="0" dirty="0">
                <a:solidFill>
                  <a:schemeClr val="tx1"/>
                </a:solidFill>
              </a:rPr>
              <a:t>Columns: ['id', 'week', '</a:t>
            </a:r>
            <a:r>
              <a:rPr lang="en-US" sz="1800" b="0" dirty="0" err="1">
                <a:solidFill>
                  <a:schemeClr val="tx1"/>
                </a:solidFill>
              </a:rPr>
              <a:t>center_id</a:t>
            </a:r>
            <a:r>
              <a:rPr lang="en-US" sz="1800" b="0" dirty="0">
                <a:solidFill>
                  <a:schemeClr val="tx1"/>
                </a:solidFill>
              </a:rPr>
              <a:t>', '</a:t>
            </a:r>
            <a:r>
              <a:rPr lang="en-US" sz="1800" b="0" dirty="0" err="1">
                <a:solidFill>
                  <a:schemeClr val="tx1"/>
                </a:solidFill>
              </a:rPr>
              <a:t>meal_id</a:t>
            </a:r>
            <a:r>
              <a:rPr lang="en-US" sz="1800" b="0" dirty="0">
                <a:solidFill>
                  <a:schemeClr val="tx1"/>
                </a:solidFill>
              </a:rPr>
              <a:t>', '</a:t>
            </a:r>
            <a:r>
              <a:rPr lang="en-US" sz="1800" b="0" dirty="0" err="1">
                <a:solidFill>
                  <a:schemeClr val="tx1"/>
                </a:solidFill>
              </a:rPr>
              <a:t>checkout_price</a:t>
            </a:r>
            <a:r>
              <a:rPr lang="en-US" sz="1800" b="0" dirty="0">
                <a:solidFill>
                  <a:schemeClr val="tx1"/>
                </a:solidFill>
              </a:rPr>
              <a:t>', '</a:t>
            </a:r>
            <a:r>
              <a:rPr lang="en-US" sz="1800" b="0" dirty="0" err="1">
                <a:solidFill>
                  <a:schemeClr val="tx1"/>
                </a:solidFill>
              </a:rPr>
              <a:t>base_price</a:t>
            </a:r>
            <a:r>
              <a:rPr lang="en-US" sz="1800" b="0" dirty="0">
                <a:solidFill>
                  <a:schemeClr val="tx1"/>
                </a:solidFill>
              </a:rPr>
              <a:t>’, '</a:t>
            </a:r>
            <a:r>
              <a:rPr lang="en-US" sz="1800" b="0" dirty="0" err="1">
                <a:solidFill>
                  <a:schemeClr val="tx1"/>
                </a:solidFill>
              </a:rPr>
              <a:t>emailer_for_promotion</a:t>
            </a:r>
            <a:r>
              <a:rPr lang="en-US" sz="1800" b="0" dirty="0">
                <a:solidFill>
                  <a:schemeClr val="tx1"/>
                </a:solidFill>
              </a:rPr>
              <a:t>', '</a:t>
            </a:r>
            <a:r>
              <a:rPr lang="en-US" sz="1800" b="0" dirty="0" err="1">
                <a:solidFill>
                  <a:schemeClr val="tx1"/>
                </a:solidFill>
              </a:rPr>
              <a:t>homepage_featured</a:t>
            </a:r>
            <a:r>
              <a:rPr lang="en-US" sz="1800" b="0" dirty="0">
                <a:solidFill>
                  <a:schemeClr val="tx1"/>
                </a:solidFill>
              </a:rPr>
              <a:t>', '</a:t>
            </a:r>
            <a:r>
              <a:rPr lang="en-US" sz="1800" b="0" dirty="0" err="1">
                <a:solidFill>
                  <a:schemeClr val="tx1"/>
                </a:solidFill>
              </a:rPr>
              <a:t>num_orders</a:t>
            </a:r>
            <a:r>
              <a:rPr lang="en-US" sz="1800" b="0" dirty="0">
                <a:solidFill>
                  <a:schemeClr val="tx1"/>
                </a:solidFill>
              </a:rPr>
              <a:t>’</a:t>
            </a:r>
          </a:p>
          <a:p>
            <a:r>
              <a:rPr lang="en-US" sz="1800" b="0" dirty="0">
                <a:solidFill>
                  <a:schemeClr val="tx1"/>
                </a:solidFill>
              </a:rPr>
              <a:t>	Source: </a:t>
            </a:r>
            <a:r>
              <a:rPr lang="en-US" sz="1800" b="0" dirty="0">
                <a:solidFill>
                  <a:schemeClr val="tx1"/>
                </a:solidFill>
                <a:hlinkClick r:id="rId2"/>
              </a:rPr>
              <a:t>https://www.kaggle.com/datasets/kannanaikkal/food-demand-forecasting/data</a:t>
            </a:r>
            <a:endParaRPr lang="en-US" sz="1800" b="0" dirty="0">
              <a:solidFill>
                <a:schemeClr val="tx1"/>
              </a:solidFill>
            </a:endParaRPr>
          </a:p>
        </p:txBody>
      </p:sp>
      <p:sp>
        <p:nvSpPr>
          <p:cNvPr id="4" name="Footer Placeholder 3">
            <a:extLst>
              <a:ext uri="{FF2B5EF4-FFF2-40B4-BE49-F238E27FC236}">
                <a16:creationId xmlns:a16="http://schemas.microsoft.com/office/drawing/2014/main" id="{0F6F6619-4EC5-96DA-FA87-C8E5F9FE2E20}"/>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E29BA5F0-4F00-A88E-C4F3-5B9AACD8C877}"/>
              </a:ext>
            </a:extLst>
          </p:cNvPr>
          <p:cNvSpPr>
            <a:spLocks noGrp="1"/>
          </p:cNvSpPr>
          <p:nvPr>
            <p:ph type="sldNum" sz="quarter" idx="12"/>
          </p:nvPr>
        </p:nvSpPr>
        <p:spPr/>
        <p:txBody>
          <a:bodyPr/>
          <a:lstStyle/>
          <a:p>
            <a:fld id="{FB12CDF8-32CE-4E9C-B71D-397F5A61EE24}" type="slidenum">
              <a:rPr lang="en-US" smtClean="0"/>
              <a:t>5</a:t>
            </a:fld>
            <a:endParaRPr lang="en-US"/>
          </a:p>
        </p:txBody>
      </p:sp>
    </p:spTree>
    <p:extLst>
      <p:ext uri="{BB962C8B-B14F-4D97-AF65-F5344CB8AC3E}">
        <p14:creationId xmlns:p14="http://schemas.microsoft.com/office/powerpoint/2010/main" val="357946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4F1D-4ECF-3539-ECD7-E9C9D2D8B8F8}"/>
              </a:ext>
            </a:extLst>
          </p:cNvPr>
          <p:cNvSpPr>
            <a:spLocks noGrp="1"/>
          </p:cNvSpPr>
          <p:nvPr>
            <p:ph type="title"/>
          </p:nvPr>
        </p:nvSpPr>
        <p:spPr>
          <a:xfrm>
            <a:off x="3919240" y="2197893"/>
            <a:ext cx="4156364" cy="2462213"/>
          </a:xfrm>
        </p:spPr>
        <p:txBody>
          <a:bodyPr/>
          <a:lstStyle/>
          <a:p>
            <a:pPr lvl="0">
              <a:lnSpc>
                <a:spcPct val="100000"/>
              </a:lnSpc>
            </a:pPr>
            <a:r>
              <a:rPr lang="en-US" sz="4000" dirty="0"/>
              <a:t>Data Preprocessing and Exploratory Analysis </a:t>
            </a:r>
          </a:p>
        </p:txBody>
      </p:sp>
      <p:sp>
        <p:nvSpPr>
          <p:cNvPr id="4" name="Slide Number Placeholder 3">
            <a:extLst>
              <a:ext uri="{FF2B5EF4-FFF2-40B4-BE49-F238E27FC236}">
                <a16:creationId xmlns:a16="http://schemas.microsoft.com/office/drawing/2014/main" id="{55B1D080-681E-0AED-E8CA-C6B46F9858BD}"/>
              </a:ext>
            </a:extLst>
          </p:cNvPr>
          <p:cNvSpPr>
            <a:spLocks noGrp="1"/>
          </p:cNvSpPr>
          <p:nvPr>
            <p:ph type="sldNum" sz="quarter" idx="12"/>
          </p:nvPr>
        </p:nvSpPr>
        <p:spPr/>
        <p:txBody>
          <a:bodyPr/>
          <a:lstStyle/>
          <a:p>
            <a:fld id="{FB12CDF8-32CE-4E9C-B71D-397F5A61EE24}" type="slidenum">
              <a:rPr lang="en-US" smtClean="0"/>
              <a:t>6</a:t>
            </a:fld>
            <a:endParaRPr lang="en-US"/>
          </a:p>
        </p:txBody>
      </p:sp>
    </p:spTree>
    <p:extLst>
      <p:ext uri="{BB962C8B-B14F-4D97-AF65-F5344CB8AC3E}">
        <p14:creationId xmlns:p14="http://schemas.microsoft.com/office/powerpoint/2010/main" val="21199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B4CB8-9C5B-431C-821B-0CC789CE8E69}"/>
              </a:ext>
            </a:extLst>
          </p:cNvPr>
          <p:cNvSpPr>
            <a:spLocks noGrp="1"/>
          </p:cNvSpPr>
          <p:nvPr>
            <p:ph type="title"/>
          </p:nvPr>
        </p:nvSpPr>
        <p:spPr/>
        <p:txBody>
          <a:bodyPr/>
          <a:lstStyle/>
          <a:p>
            <a:r>
              <a:rPr lang="en-US" dirty="0"/>
              <a:t>Feature Engineering</a:t>
            </a:r>
          </a:p>
        </p:txBody>
      </p:sp>
      <p:sp>
        <p:nvSpPr>
          <p:cNvPr id="8" name="TextBox 7">
            <a:extLst>
              <a:ext uri="{FF2B5EF4-FFF2-40B4-BE49-F238E27FC236}">
                <a16:creationId xmlns:a16="http://schemas.microsoft.com/office/drawing/2014/main" id="{8CC0D3B5-C5E3-6921-EBA4-151E75B44DB9}"/>
              </a:ext>
            </a:extLst>
          </p:cNvPr>
          <p:cNvSpPr txBox="1"/>
          <p:nvPr/>
        </p:nvSpPr>
        <p:spPr>
          <a:xfrm>
            <a:off x="381000" y="1632264"/>
            <a:ext cx="10985090" cy="3139321"/>
          </a:xfrm>
          <a:prstGeom prst="rect">
            <a:avLst/>
          </a:prstGeom>
          <a:noFill/>
        </p:spPr>
        <p:txBody>
          <a:bodyPr wrap="square">
            <a:spAutoFit/>
          </a:bodyPr>
          <a:lstStyle/>
          <a:p>
            <a:r>
              <a:rPr lang="en-US" dirty="0"/>
              <a:t>In order to enrich the dataset and capture additional insights, I performed feature engineering on the available attributes. The following features were created:</a:t>
            </a:r>
          </a:p>
          <a:p>
            <a:endParaRPr lang="en-US" dirty="0"/>
          </a:p>
          <a:p>
            <a:pPr marL="285750" indent="-285750">
              <a:buFont typeface="Arial" panose="020B0604020202020204" pitchFamily="34" charset="0"/>
              <a:buChar char="•"/>
            </a:pPr>
            <a:r>
              <a:rPr lang="en-US" dirty="0"/>
              <a:t>Discount Amount and Percentage:</a:t>
            </a:r>
          </a:p>
          <a:p>
            <a:r>
              <a:rPr lang="en-US" dirty="0"/>
              <a:t>	Utilizing the base price and checkout price information from the Train Dataset, calculated the discount amount and percentage for each transaction. These features provide insights into promotional activities and pricing strategies that may influence order volume.</a:t>
            </a:r>
          </a:p>
          <a:p>
            <a:endParaRPr lang="en-US" dirty="0"/>
          </a:p>
          <a:p>
            <a:pPr marL="285750" indent="-285750">
              <a:buFont typeface="Arial" panose="020B0604020202020204" pitchFamily="34" charset="0"/>
              <a:buChar char="•"/>
            </a:pPr>
            <a:r>
              <a:rPr lang="en-US" dirty="0"/>
              <a:t>Quarters:</a:t>
            </a:r>
          </a:p>
          <a:p>
            <a:r>
              <a:rPr lang="en-US" dirty="0"/>
              <a:t>	Derived a new feature representing the quarter of the year in which each transaction occurred. This allows us to analyze seasonal variations in order patterns and tailor predictive models accordingly.</a:t>
            </a:r>
          </a:p>
        </p:txBody>
      </p:sp>
    </p:spTree>
    <p:extLst>
      <p:ext uri="{BB962C8B-B14F-4D97-AF65-F5344CB8AC3E}">
        <p14:creationId xmlns:p14="http://schemas.microsoft.com/office/powerpoint/2010/main" val="360757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83CD-23E7-D454-77E6-34B9032C04FF}"/>
              </a:ext>
            </a:extLst>
          </p:cNvPr>
          <p:cNvSpPr>
            <a:spLocks noGrp="1"/>
          </p:cNvSpPr>
          <p:nvPr>
            <p:ph type="title"/>
          </p:nvPr>
        </p:nvSpPr>
        <p:spPr/>
        <p:txBody>
          <a:bodyPr/>
          <a:lstStyle/>
          <a:p>
            <a:r>
              <a:rPr lang="en-US" dirty="0"/>
              <a:t>Data Preprocessing</a:t>
            </a:r>
          </a:p>
        </p:txBody>
      </p:sp>
      <p:sp>
        <p:nvSpPr>
          <p:cNvPr id="4" name="Footer Placeholder 3">
            <a:extLst>
              <a:ext uri="{FF2B5EF4-FFF2-40B4-BE49-F238E27FC236}">
                <a16:creationId xmlns:a16="http://schemas.microsoft.com/office/drawing/2014/main" id="{922DD31E-E033-8169-4D2C-56CAB6112925}"/>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FBF2FC16-8A97-7B74-0D1B-D738B80F7C9E}"/>
              </a:ext>
            </a:extLst>
          </p:cNvPr>
          <p:cNvSpPr>
            <a:spLocks noGrp="1"/>
          </p:cNvSpPr>
          <p:nvPr>
            <p:ph type="sldNum" sz="quarter" idx="12"/>
          </p:nvPr>
        </p:nvSpPr>
        <p:spPr/>
        <p:txBody>
          <a:bodyPr/>
          <a:lstStyle/>
          <a:p>
            <a:fld id="{FB12CDF8-32CE-4E9C-B71D-397F5A61EE24}" type="slidenum">
              <a:rPr lang="en-US" smtClean="0"/>
              <a:t>8</a:t>
            </a:fld>
            <a:endParaRPr lang="en-US"/>
          </a:p>
        </p:txBody>
      </p:sp>
      <p:sp>
        <p:nvSpPr>
          <p:cNvPr id="9" name="TextBox 8">
            <a:extLst>
              <a:ext uri="{FF2B5EF4-FFF2-40B4-BE49-F238E27FC236}">
                <a16:creationId xmlns:a16="http://schemas.microsoft.com/office/drawing/2014/main" id="{7D13E418-973E-33D5-09DC-3EACBD527731}"/>
              </a:ext>
            </a:extLst>
          </p:cNvPr>
          <p:cNvSpPr txBox="1"/>
          <p:nvPr/>
        </p:nvSpPr>
        <p:spPr>
          <a:xfrm>
            <a:off x="381001" y="1457166"/>
            <a:ext cx="11429999" cy="4801314"/>
          </a:xfrm>
          <a:prstGeom prst="rect">
            <a:avLst/>
          </a:prstGeom>
          <a:noFill/>
        </p:spPr>
        <p:txBody>
          <a:bodyPr wrap="square">
            <a:spAutoFit/>
          </a:bodyPr>
          <a:lstStyle/>
          <a:p>
            <a:r>
              <a:rPr lang="en-US" dirty="0"/>
              <a:t>Before proceeding with model development, I conducted extensive data preprocessing to ensure the quality and consistency of the dataset. The following steps were undertaken:</a:t>
            </a:r>
          </a:p>
          <a:p>
            <a:endParaRPr lang="en-US" dirty="0"/>
          </a:p>
          <a:p>
            <a:pPr marL="285750" indent="-285750">
              <a:buFont typeface="Arial" panose="020B0604020202020204" pitchFamily="34" charset="0"/>
              <a:buChar char="•"/>
            </a:pPr>
            <a:r>
              <a:rPr lang="en-US" dirty="0"/>
              <a:t>One-Hot Encoding:</a:t>
            </a:r>
          </a:p>
          <a:p>
            <a:r>
              <a:rPr lang="en-US" dirty="0"/>
              <a:t>	Categorical variables such as cities in the Fulfillment Center dataset, </a:t>
            </a:r>
            <a:r>
              <a:rPr lang="en-US" dirty="0" err="1"/>
              <a:t>center_id</a:t>
            </a:r>
            <a:r>
              <a:rPr lang="en-US" dirty="0"/>
              <a:t>, </a:t>
            </a:r>
            <a:r>
              <a:rPr lang="en-US" dirty="0" err="1"/>
              <a:t>meal_id</a:t>
            </a:r>
            <a:r>
              <a:rPr lang="en-US" dirty="0"/>
              <a:t>, and </a:t>
            </a:r>
            <a:r>
              <a:rPr lang="en-US" dirty="0" err="1"/>
              <a:t>region_codes</a:t>
            </a:r>
            <a:r>
              <a:rPr lang="en-US" dirty="0"/>
              <a:t> were one-hot encoded. This transformation converts categorical variables into binary vectors, facilitating their incorporation into machine learning algorithms.</a:t>
            </a:r>
          </a:p>
          <a:p>
            <a:endParaRPr lang="en-US" dirty="0"/>
          </a:p>
          <a:p>
            <a:pPr marL="285750" indent="-285750">
              <a:buFont typeface="Arial" panose="020B0604020202020204" pitchFamily="34" charset="0"/>
              <a:buChar char="•"/>
            </a:pPr>
            <a:r>
              <a:rPr lang="en-US" dirty="0"/>
              <a:t>Normalization:</a:t>
            </a:r>
          </a:p>
          <a:p>
            <a:r>
              <a:rPr lang="en-US" dirty="0"/>
              <a:t>	To standardize numerical features and ensure uniformity in scale, applied the </a:t>
            </a:r>
            <a:r>
              <a:rPr lang="en-US" dirty="0" err="1"/>
              <a:t>StandardScaler</a:t>
            </a:r>
            <a:r>
              <a:rPr lang="en-US" dirty="0"/>
              <a:t> to the relevant attributes in the dataset. This normalization technique helps prevent certain features from dominating others during model training.</a:t>
            </a:r>
          </a:p>
          <a:p>
            <a:endParaRPr lang="en-US" dirty="0"/>
          </a:p>
          <a:p>
            <a:pPr marL="285750" indent="-285750">
              <a:buFont typeface="Arial" panose="020B0604020202020204" pitchFamily="34" charset="0"/>
              <a:buChar char="•"/>
            </a:pPr>
            <a:r>
              <a:rPr lang="en-US" dirty="0"/>
              <a:t>Handling Outliers:</a:t>
            </a:r>
          </a:p>
          <a:p>
            <a:r>
              <a:rPr lang="en-US" dirty="0"/>
              <a:t>	Outliers in numerical features, such as base price and checkout price, were addressed using log transformations. By applying logarithmic transformations, mitigate the impact of extreme values while preserving the overall distribution of the data.</a:t>
            </a:r>
          </a:p>
        </p:txBody>
      </p:sp>
    </p:spTree>
    <p:extLst>
      <p:ext uri="{BB962C8B-B14F-4D97-AF65-F5344CB8AC3E}">
        <p14:creationId xmlns:p14="http://schemas.microsoft.com/office/powerpoint/2010/main" val="46995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F629-E01B-08A1-7C37-9E2F58B076EC}"/>
              </a:ext>
            </a:extLst>
          </p:cNvPr>
          <p:cNvSpPr>
            <a:spLocks noGrp="1"/>
          </p:cNvSpPr>
          <p:nvPr>
            <p:ph type="title"/>
          </p:nvPr>
        </p:nvSpPr>
        <p:spPr/>
        <p:txBody>
          <a:bodyPr/>
          <a:lstStyle/>
          <a:p>
            <a:r>
              <a:rPr lang="en-US" dirty="0"/>
              <a:t>Histograms of weeks, and checkout prices</a:t>
            </a:r>
          </a:p>
        </p:txBody>
      </p:sp>
      <p:sp>
        <p:nvSpPr>
          <p:cNvPr id="4" name="Footer Placeholder 3">
            <a:extLst>
              <a:ext uri="{FF2B5EF4-FFF2-40B4-BE49-F238E27FC236}">
                <a16:creationId xmlns:a16="http://schemas.microsoft.com/office/drawing/2014/main" id="{CCDDEE72-4326-1A16-355D-20506BC90B13}"/>
              </a:ext>
            </a:extLst>
          </p:cNvPr>
          <p:cNvSpPr>
            <a:spLocks noGrp="1"/>
          </p:cNvSpPr>
          <p:nvPr>
            <p:ph type="ftr" sz="quarter" idx="11"/>
          </p:nvPr>
        </p:nvSpPr>
        <p:spPr/>
        <p:txBody>
          <a:bodyPr/>
          <a:lstStyle/>
          <a:p>
            <a:r>
              <a:rPr lang="en-US"/>
              <a:t>The analysis and results are based on synthetically generated data. This is NOT a reflection of Truist's data.​</a:t>
            </a:r>
          </a:p>
        </p:txBody>
      </p:sp>
      <p:sp>
        <p:nvSpPr>
          <p:cNvPr id="5" name="Slide Number Placeholder 4">
            <a:extLst>
              <a:ext uri="{FF2B5EF4-FFF2-40B4-BE49-F238E27FC236}">
                <a16:creationId xmlns:a16="http://schemas.microsoft.com/office/drawing/2014/main" id="{8BFBCD6B-9B42-2734-DB4F-42D54FDE98E8}"/>
              </a:ext>
            </a:extLst>
          </p:cNvPr>
          <p:cNvSpPr>
            <a:spLocks noGrp="1"/>
          </p:cNvSpPr>
          <p:nvPr>
            <p:ph type="sldNum" sz="quarter" idx="12"/>
          </p:nvPr>
        </p:nvSpPr>
        <p:spPr/>
        <p:txBody>
          <a:bodyPr/>
          <a:lstStyle/>
          <a:p>
            <a:fld id="{FB12CDF8-32CE-4E9C-B71D-397F5A61EE24}" type="slidenum">
              <a:rPr lang="en-US" smtClean="0"/>
              <a:t>9</a:t>
            </a:fld>
            <a:endParaRPr lang="en-US"/>
          </a:p>
        </p:txBody>
      </p:sp>
      <p:pic>
        <p:nvPicPr>
          <p:cNvPr id="1026" name="Picture 2">
            <a:extLst>
              <a:ext uri="{FF2B5EF4-FFF2-40B4-BE49-F238E27FC236}">
                <a16:creationId xmlns:a16="http://schemas.microsoft.com/office/drawing/2014/main" id="{DDBFC328-8574-484F-6972-D85870C21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4118"/>
            <a:ext cx="5419725"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EEEC4F-1405-2872-226D-9CC5F5F6D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1734996"/>
            <a:ext cx="55054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43597"/>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TotalTime>
  <Words>1118</Words>
  <Application>Microsoft Office PowerPoint</Application>
  <PresentationFormat>Widescreen</PresentationFormat>
  <Paragraphs>144</Paragraphs>
  <Slides>21</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Arial</vt:lpstr>
      <vt:lpstr>Calibri</vt:lpstr>
      <vt:lpstr>Calibri Light</vt:lpstr>
      <vt:lpstr>Palatino</vt:lpstr>
      <vt:lpstr>Sofia Pro Medium</vt:lpstr>
      <vt:lpstr>MAT008_Robinson_PPT_template_20160817_1e</vt:lpstr>
      <vt:lpstr>Office Theme</vt:lpstr>
      <vt:lpstr>MAT008_Robinson_PPT_template_20160817_1e</vt:lpstr>
      <vt:lpstr>Food Demand Forecasting</vt:lpstr>
      <vt:lpstr>Agenda:</vt:lpstr>
      <vt:lpstr>Problem Statement and Objective</vt:lpstr>
      <vt:lpstr>Problem Statement</vt:lpstr>
      <vt:lpstr>Dataset Overview </vt:lpstr>
      <vt:lpstr>Data Preprocessing and Exploratory Analysis </vt:lpstr>
      <vt:lpstr>Feature Engineering</vt:lpstr>
      <vt:lpstr>Data Preprocessing</vt:lpstr>
      <vt:lpstr>Histograms of weeks, and checkout prices</vt:lpstr>
      <vt:lpstr>Line plot of orders over time</vt:lpstr>
      <vt:lpstr>About the Centers</vt:lpstr>
      <vt:lpstr>About the prices</vt:lpstr>
      <vt:lpstr>About the Orders</vt:lpstr>
      <vt:lpstr>Orders and Centers</vt:lpstr>
      <vt:lpstr>Models Used</vt:lpstr>
      <vt:lpstr>List of Models Used</vt:lpstr>
      <vt:lpstr>Results and Evaluation</vt:lpstr>
      <vt:lpstr>Results</vt:lpstr>
      <vt:lpstr>Conclusions</vt:lpstr>
      <vt:lpstr>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Manasi</dc:creator>
  <cp:lastModifiedBy>Hussain Manasi</cp:lastModifiedBy>
  <cp:revision>11</cp:revision>
  <dcterms:created xsi:type="dcterms:W3CDTF">2023-04-02T20:24:17Z</dcterms:created>
  <dcterms:modified xsi:type="dcterms:W3CDTF">2024-04-25T18:45:27Z</dcterms:modified>
</cp:coreProperties>
</file>